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wdp" ContentType="image/vnd.ms-photo"/>
  <Default Extension="mp3" ContentType="audio/mp3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9" r:id="rId3"/>
    <p:sldId id="257" r:id="rId4"/>
    <p:sldId id="260" r:id="rId5"/>
    <p:sldId id="398" r:id="rId6"/>
    <p:sldId id="258" r:id="rId7"/>
    <p:sldId id="261" r:id="rId8"/>
    <p:sldId id="321" r:id="rId10"/>
    <p:sldId id="322" r:id="rId11"/>
    <p:sldId id="288" r:id="rId12"/>
    <p:sldId id="289" r:id="rId13"/>
    <p:sldId id="264" r:id="rId14"/>
    <p:sldId id="265" r:id="rId15"/>
    <p:sldId id="292" r:id="rId16"/>
    <p:sldId id="266" r:id="rId17"/>
    <p:sldId id="267" r:id="rId18"/>
    <p:sldId id="290" r:id="rId19"/>
    <p:sldId id="291" r:id="rId20"/>
    <p:sldId id="293" r:id="rId21"/>
    <p:sldId id="423" r:id="rId22"/>
    <p:sldId id="424" r:id="rId23"/>
    <p:sldId id="355" r:id="rId24"/>
    <p:sldId id="442" r:id="rId25"/>
    <p:sldId id="360" r:id="rId26"/>
    <p:sldId id="361" r:id="rId27"/>
    <p:sldId id="362" r:id="rId28"/>
    <p:sldId id="363" r:id="rId29"/>
    <p:sldId id="364" r:id="rId30"/>
    <p:sldId id="371" r:id="rId31"/>
    <p:sldId id="366" r:id="rId32"/>
    <p:sldId id="367" r:id="rId33"/>
    <p:sldId id="365" r:id="rId34"/>
    <p:sldId id="368" r:id="rId35"/>
    <p:sldId id="353" r:id="rId36"/>
    <p:sldId id="369" r:id="rId37"/>
    <p:sldId id="352" r:id="rId38"/>
    <p:sldId id="354" r:id="rId39"/>
    <p:sldId id="373" r:id="rId40"/>
    <p:sldId id="370" r:id="rId41"/>
    <p:sldId id="432" r:id="rId42"/>
    <p:sldId id="433" r:id="rId43"/>
    <p:sldId id="434" r:id="rId44"/>
    <p:sldId id="435" r:id="rId45"/>
    <p:sldId id="436" r:id="rId46"/>
    <p:sldId id="437" r:id="rId47"/>
    <p:sldId id="438" r:id="rId48"/>
    <p:sldId id="439" r:id="rId49"/>
    <p:sldId id="440" r:id="rId50"/>
    <p:sldId id="441" r:id="rId51"/>
    <p:sldId id="405" r:id="rId52"/>
    <p:sldId id="406" r:id="rId53"/>
    <p:sldId id="407" r:id="rId54"/>
    <p:sldId id="408" r:id="rId55"/>
    <p:sldId id="409" r:id="rId56"/>
    <p:sldId id="410" r:id="rId57"/>
    <p:sldId id="411" r:id="rId58"/>
    <p:sldId id="412" r:id="rId59"/>
    <p:sldId id="413" r:id="rId60"/>
    <p:sldId id="414" r:id="rId61"/>
    <p:sldId id="415" r:id="rId62"/>
    <p:sldId id="416" r:id="rId63"/>
    <p:sldId id="417" r:id="rId64"/>
    <p:sldId id="418" r:id="rId65"/>
    <p:sldId id="323" r:id="rId66"/>
    <p:sldId id="324" r:id="rId67"/>
    <p:sldId id="325" r:id="rId68"/>
    <p:sldId id="326" r:id="rId69"/>
    <p:sldId id="327" r:id="rId70"/>
    <p:sldId id="328" r:id="rId71"/>
    <p:sldId id="329" r:id="rId72"/>
    <p:sldId id="330" r:id="rId73"/>
    <p:sldId id="331" r:id="rId74"/>
    <p:sldId id="332" r:id="rId75"/>
    <p:sldId id="333" r:id="rId76"/>
    <p:sldId id="334" r:id="rId77"/>
    <p:sldId id="420" r:id="rId78"/>
    <p:sldId id="285" r:id="rId79"/>
    <p:sldId id="286" r:id="rId80"/>
    <p:sldId id="372" r:id="rId81"/>
  </p:sldIdLst>
  <p:sldSz cx="12192000" cy="6858000"/>
  <p:notesSz cx="6858000" cy="9144000"/>
  <p:custDataLst>
    <p:tags r:id="rId8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  <p:cmAuthor id="0" name="hui sheng" initials="" lastIdx="1" clrIdx="0"/>
  <p:cmAuthor id="3" name="作者" initials="A" lastIdx="0" clrIdx="1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6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6" Type="http://schemas.openxmlformats.org/officeDocument/2006/relationships/tags" Target="tags/tag115.xml"/><Relationship Id="rId85" Type="http://schemas.openxmlformats.org/officeDocument/2006/relationships/commentAuthors" Target="commentAuthors.xml"/><Relationship Id="rId84" Type="http://schemas.openxmlformats.org/officeDocument/2006/relationships/tableStyles" Target="tableStyles.xml"/><Relationship Id="rId83" Type="http://schemas.openxmlformats.org/officeDocument/2006/relationships/viewProps" Target="viewProps.xml"/><Relationship Id="rId82" Type="http://schemas.openxmlformats.org/officeDocument/2006/relationships/presProps" Target="presProps.xml"/><Relationship Id="rId81" Type="http://schemas.openxmlformats.org/officeDocument/2006/relationships/slide" Target="slides/slide78.xml"/><Relationship Id="rId80" Type="http://schemas.openxmlformats.org/officeDocument/2006/relationships/slide" Target="slides/slide77.xml"/><Relationship Id="rId8" Type="http://schemas.openxmlformats.org/officeDocument/2006/relationships/slide" Target="slides/slide6.xml"/><Relationship Id="rId79" Type="http://schemas.openxmlformats.org/officeDocument/2006/relationships/slide" Target="slides/slide76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5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4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pn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jpeg>
</file>

<file path=ppt/media/image52.jpeg>
</file>

<file path=ppt/media/image53.jpeg>
</file>

<file path=ppt/media/image54.jpeg>
</file>

<file path=ppt/media/image55.png>
</file>

<file path=ppt/media/image56.jpeg>
</file>

<file path=ppt/media/image57.jpeg>
</file>

<file path=ppt/media/image58.jpeg>
</file>

<file path=ppt/media/image59.png>
</file>

<file path=ppt/media/image6.png>
</file>

<file path=ppt/media/image60.png>
</file>

<file path=ppt/media/image61.wdp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jpeg>
</file>

<file path=ppt/media/image9.png>
</file>

<file path=ppt/media/image90.png>
</file>

<file path=ppt/media/image91.jpeg>
</file>

<file path=ppt/media/image92.png>
</file>

<file path=ppt/media/image93.png>
</file>

<file path=ppt/media/image94.png>
</file>

<file path=ppt/media/image95.png>
</file>

<file path=ppt/media/image96.wdp>
</file>

<file path=ppt/media/media1.mp3>
</file>

<file path=ppt/media/media2.mp3>
</file>

<file path=ppt/media/media3.m4a>
</file>

<file path=ppt/media/media4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想考什么颜色的分数，卡</a:t>
            </a:r>
            <a:r>
              <a:rPr lang="en-US" altLang="zh-CN" dirty="0"/>
              <a:t>6</a:t>
            </a:r>
            <a:r>
              <a:rPr lang="zh-CN" altLang="en-US" dirty="0"/>
              <a:t>分情况。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3BA41-6BA2-47AC-9C1D-5ECEA0A6E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529" name="Shape 52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B2C9D-9E7F-46FF-9A8A-9FFC2929A2E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B2C9D-9E7F-46FF-9A8A-9FFC2929A2E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B2C9D-9E7F-46FF-9A8A-9FFC2929A2E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B2C9D-9E7F-46FF-9A8A-9FFC2929A2E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8" name="文本占位符 2"/>
          <p:cNvSpPr>
            <a:spLocks noGrp="1" noChangeArrowheads="1"/>
          </p:cNvSpPr>
          <p:nvPr>
            <p:ph type="body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8" name="文本占位符 2"/>
          <p:cNvSpPr>
            <a:spLocks noGrp="1" noChangeArrowheads="1"/>
          </p:cNvSpPr>
          <p:nvPr>
            <p:ph type="body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感受印度 回答学啥专业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3BA41-6BA2-47AC-9C1D-5ECEA0A6E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分辨英美澳</a:t>
            </a:r>
            <a:endParaRPr lang="en-US" altLang="zh-CN" dirty="0"/>
          </a:p>
          <a:p>
            <a:r>
              <a:rPr lang="zh-CN" altLang="en-US" dirty="0"/>
              <a:t>你们更喜欢哪种？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3BA41-6BA2-47AC-9C1D-5ECEA0A6E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大概长这样。  考察什么能力？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3BA41-6BA2-47AC-9C1D-5ECEA0A6E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处理表格并有目的去听取关键信息的能力</a:t>
            </a:r>
            <a:endParaRPr lang="en-US" altLang="zh-CN" dirty="0"/>
          </a:p>
          <a:p>
            <a:r>
              <a:rPr lang="zh-CN" altLang="en-US" dirty="0"/>
              <a:t>引出分析表格的重要性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3BA41-6BA2-47AC-9C1D-5ECEA0A6E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458" name="Shape 4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77" name="Shape 37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77" name="Shape 37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/>
          <p:cNvSpPr/>
          <p:nvPr userDrawn="1"/>
        </p:nvSpPr>
        <p:spPr bwMode="auto">
          <a:xfrm>
            <a:off x="9586871" y="5370451"/>
            <a:ext cx="2605127" cy="1487549"/>
          </a:xfrm>
          <a:custGeom>
            <a:avLst/>
            <a:gdLst>
              <a:gd name="connsiteX0" fmla="*/ 3495816 w 3717592"/>
              <a:gd name="connsiteY0" fmla="*/ 0 h 2122776"/>
              <a:gd name="connsiteX1" fmla="*/ 3701178 w 3717592"/>
              <a:gd name="connsiteY1" fmla="*/ 34967 h 2122776"/>
              <a:gd name="connsiteX2" fmla="*/ 3717592 w 3717592"/>
              <a:gd name="connsiteY2" fmla="*/ 42045 h 2122776"/>
              <a:gd name="connsiteX3" fmla="*/ 3717592 w 3717592"/>
              <a:gd name="connsiteY3" fmla="*/ 2122776 h 2122776"/>
              <a:gd name="connsiteX4" fmla="*/ 0 w 3717592"/>
              <a:gd name="connsiteY4" fmla="*/ 2122776 h 2122776"/>
              <a:gd name="connsiteX5" fmla="*/ 14894 w 3717592"/>
              <a:gd name="connsiteY5" fmla="*/ 2066590 h 2122776"/>
              <a:gd name="connsiteX6" fmla="*/ 545207 w 3717592"/>
              <a:gd name="connsiteY6" fmla="*/ 1544535 h 2122776"/>
              <a:gd name="connsiteX7" fmla="*/ 1398491 w 3717592"/>
              <a:gd name="connsiteY7" fmla="*/ 1338068 h 2122776"/>
              <a:gd name="connsiteX8" fmla="*/ 2215890 w 3717592"/>
              <a:gd name="connsiteY8" fmla="*/ 1052190 h 2122776"/>
              <a:gd name="connsiteX9" fmla="*/ 2722278 w 3717592"/>
              <a:gd name="connsiteY9" fmla="*/ 500286 h 2122776"/>
              <a:gd name="connsiteX10" fmla="*/ 3296451 w 3717592"/>
              <a:gd name="connsiteY10" fmla="*/ 31764 h 2122776"/>
              <a:gd name="connsiteX11" fmla="*/ 3495816 w 3717592"/>
              <a:gd name="connsiteY11" fmla="*/ 0 h 2122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17592" h="2122776">
                <a:moveTo>
                  <a:pt x="3495816" y="0"/>
                </a:moveTo>
                <a:cubicBezTo>
                  <a:pt x="3566092" y="0"/>
                  <a:pt x="3636369" y="11726"/>
                  <a:pt x="3701178" y="34967"/>
                </a:cubicBezTo>
                <a:lnTo>
                  <a:pt x="3717592" y="42045"/>
                </a:lnTo>
                <a:lnTo>
                  <a:pt x="3717592" y="2122776"/>
                </a:lnTo>
                <a:lnTo>
                  <a:pt x="0" y="2122776"/>
                </a:lnTo>
                <a:lnTo>
                  <a:pt x="14894" y="2066590"/>
                </a:lnTo>
                <a:cubicBezTo>
                  <a:pt x="99064" y="1828986"/>
                  <a:pt x="311451" y="1648762"/>
                  <a:pt x="545207" y="1544535"/>
                </a:cubicBezTo>
                <a:cubicBezTo>
                  <a:pt x="812357" y="1425419"/>
                  <a:pt x="1107417" y="1389684"/>
                  <a:pt x="1398491" y="1338068"/>
                </a:cubicBezTo>
                <a:cubicBezTo>
                  <a:pt x="1685577" y="1290421"/>
                  <a:pt x="1980638" y="1222922"/>
                  <a:pt x="2215890" y="1052190"/>
                </a:cubicBezTo>
                <a:cubicBezTo>
                  <a:pt x="2419243" y="905280"/>
                  <a:pt x="2566773" y="694842"/>
                  <a:pt x="2722278" y="500286"/>
                </a:cubicBezTo>
                <a:cubicBezTo>
                  <a:pt x="2877783" y="301760"/>
                  <a:pt x="3061200" y="111175"/>
                  <a:pt x="3296451" y="31764"/>
                </a:cubicBezTo>
                <a:cubicBezTo>
                  <a:pt x="3360248" y="11912"/>
                  <a:pt x="3428032" y="0"/>
                  <a:pt x="3495816" y="0"/>
                </a:cubicBezTo>
                <a:close/>
              </a:path>
            </a:pathLst>
          </a:custGeom>
          <a:solidFill>
            <a:srgbClr val="CDBBA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noAutofit/>
          </a:bodyPr>
          <a:lstStyle/>
          <a:p>
            <a:endParaRPr lang="zh-CN" altLang="en-US" sz="2400"/>
          </a:p>
        </p:txBody>
      </p:sp>
      <p:sp>
        <p:nvSpPr>
          <p:cNvPr id="10" name="任意多边形: 形状 9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/>
          <p:cNvSpPr/>
          <p:nvPr userDrawn="1"/>
        </p:nvSpPr>
        <p:spPr bwMode="auto">
          <a:xfrm>
            <a:off x="-26097" y="-21828"/>
            <a:ext cx="2495760" cy="866011"/>
          </a:xfrm>
          <a:custGeom>
            <a:avLst/>
            <a:gdLst>
              <a:gd name="connsiteX0" fmla="*/ 0 w 3468681"/>
              <a:gd name="connsiteY0" fmla="*/ 0 h 1203608"/>
              <a:gd name="connsiteX1" fmla="*/ 3404384 w 3468681"/>
              <a:gd name="connsiteY1" fmla="*/ 0 h 1203608"/>
              <a:gd name="connsiteX2" fmla="*/ 3407329 w 3468681"/>
              <a:gd name="connsiteY2" fmla="*/ 1963 h 1203608"/>
              <a:gd name="connsiteX3" fmla="*/ 3436809 w 3468681"/>
              <a:gd name="connsiteY3" fmla="*/ 32737 h 1203608"/>
              <a:gd name="connsiteX4" fmla="*/ 3432607 w 3468681"/>
              <a:gd name="connsiteY4" fmla="*/ 279456 h 1203608"/>
              <a:gd name="connsiteX5" fmla="*/ 2356879 w 3468681"/>
              <a:gd name="connsiteY5" fmla="*/ 986161 h 1203608"/>
              <a:gd name="connsiteX6" fmla="*/ 2289646 w 3468681"/>
              <a:gd name="connsiteY6" fmla="*/ 981979 h 1203608"/>
              <a:gd name="connsiteX7" fmla="*/ 1634123 w 3468681"/>
              <a:gd name="connsiteY7" fmla="*/ 894164 h 1203608"/>
              <a:gd name="connsiteX8" fmla="*/ 1554284 w 3468681"/>
              <a:gd name="connsiteY8" fmla="*/ 898345 h 1203608"/>
              <a:gd name="connsiteX9" fmla="*/ 734881 w 3468681"/>
              <a:gd name="connsiteY9" fmla="*/ 1170155 h 1203608"/>
              <a:gd name="connsiteX10" fmla="*/ 486960 w 3468681"/>
              <a:gd name="connsiteY10" fmla="*/ 1203608 h 1203608"/>
              <a:gd name="connsiteX11" fmla="*/ 7136 w 3468681"/>
              <a:gd name="connsiteY11" fmla="*/ 1092467 h 1203608"/>
              <a:gd name="connsiteX12" fmla="*/ 0 w 3468681"/>
              <a:gd name="connsiteY12" fmla="*/ 1088178 h 120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68681" h="1203608">
                <a:moveTo>
                  <a:pt x="0" y="0"/>
                </a:moveTo>
                <a:lnTo>
                  <a:pt x="3404384" y="0"/>
                </a:lnTo>
                <a:lnTo>
                  <a:pt x="3407329" y="1963"/>
                </a:lnTo>
                <a:cubicBezTo>
                  <a:pt x="3418425" y="11045"/>
                  <a:pt x="3428405" y="21238"/>
                  <a:pt x="3436809" y="32737"/>
                </a:cubicBezTo>
                <a:cubicBezTo>
                  <a:pt x="3491436" y="103826"/>
                  <a:pt x="3466224" y="200004"/>
                  <a:pt x="3432607" y="279456"/>
                </a:cubicBezTo>
                <a:cubicBezTo>
                  <a:pt x="3251918" y="697625"/>
                  <a:pt x="2810702" y="986161"/>
                  <a:pt x="2356879" y="986161"/>
                </a:cubicBezTo>
                <a:cubicBezTo>
                  <a:pt x="2335868" y="986161"/>
                  <a:pt x="2310656" y="986161"/>
                  <a:pt x="2289646" y="981979"/>
                </a:cubicBezTo>
                <a:cubicBezTo>
                  <a:pt x="2071138" y="969434"/>
                  <a:pt x="1852631" y="894164"/>
                  <a:pt x="1634123" y="894164"/>
                </a:cubicBezTo>
                <a:cubicBezTo>
                  <a:pt x="1608911" y="894164"/>
                  <a:pt x="1579497" y="894164"/>
                  <a:pt x="1554284" y="898345"/>
                </a:cubicBezTo>
                <a:cubicBezTo>
                  <a:pt x="1268544" y="923435"/>
                  <a:pt x="1016420" y="1103248"/>
                  <a:pt x="734881" y="1170155"/>
                </a:cubicBezTo>
                <a:cubicBezTo>
                  <a:pt x="655042" y="1191063"/>
                  <a:pt x="571001" y="1203608"/>
                  <a:pt x="486960" y="1203608"/>
                </a:cubicBezTo>
                <a:cubicBezTo>
                  <a:pt x="319928" y="1203608"/>
                  <a:pt x="155259" y="1165973"/>
                  <a:pt x="7136" y="1092467"/>
                </a:cubicBezTo>
                <a:lnTo>
                  <a:pt x="0" y="1088178"/>
                </a:lnTo>
                <a:close/>
              </a:path>
            </a:pathLst>
          </a:cu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11" name="任意多边形: 形状 10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/>
          <p:cNvSpPr/>
          <p:nvPr userDrawn="1"/>
        </p:nvSpPr>
        <p:spPr bwMode="auto">
          <a:xfrm>
            <a:off x="1" y="5754039"/>
            <a:ext cx="1823589" cy="1103961"/>
          </a:xfrm>
          <a:custGeom>
            <a:avLst/>
            <a:gdLst>
              <a:gd name="connsiteX0" fmla="*/ 1249511 w 1758783"/>
              <a:gd name="connsiteY0" fmla="*/ 0 h 1064729"/>
              <a:gd name="connsiteX1" fmla="*/ 1696788 w 1758783"/>
              <a:gd name="connsiteY1" fmla="*/ 265763 h 1064729"/>
              <a:gd name="connsiteX2" fmla="*/ 1584029 w 1758783"/>
              <a:gd name="connsiteY2" fmla="*/ 984447 h 1064729"/>
              <a:gd name="connsiteX3" fmla="*/ 1516550 w 1758783"/>
              <a:gd name="connsiteY3" fmla="*/ 1053088 h 1064729"/>
              <a:gd name="connsiteX4" fmla="*/ 1502043 w 1758783"/>
              <a:gd name="connsiteY4" fmla="*/ 1064729 h 1064729"/>
              <a:gd name="connsiteX5" fmla="*/ 0 w 1758783"/>
              <a:gd name="connsiteY5" fmla="*/ 1064729 h 1064729"/>
              <a:gd name="connsiteX6" fmla="*/ 0 w 1758783"/>
              <a:gd name="connsiteY6" fmla="*/ 397927 h 1064729"/>
              <a:gd name="connsiteX7" fmla="*/ 41822 w 1758783"/>
              <a:gd name="connsiteY7" fmla="*/ 392570 h 1064729"/>
              <a:gd name="connsiteX8" fmla="*/ 121921 w 1758783"/>
              <a:gd name="connsiteY8" fmla="*/ 389287 h 1064729"/>
              <a:gd name="connsiteX9" fmla="*/ 125679 w 1758783"/>
              <a:gd name="connsiteY9" fmla="*/ 393030 h 1064729"/>
              <a:gd name="connsiteX10" fmla="*/ 366232 w 1758783"/>
              <a:gd name="connsiteY10" fmla="*/ 396773 h 1064729"/>
              <a:gd name="connsiteX11" fmla="*/ 738336 w 1758783"/>
              <a:gd name="connsiteY11" fmla="*/ 314424 h 1064729"/>
              <a:gd name="connsiteX12" fmla="*/ 1035268 w 1758783"/>
              <a:gd name="connsiteY12" fmla="*/ 56147 h 1064729"/>
              <a:gd name="connsiteX13" fmla="*/ 1249511 w 1758783"/>
              <a:gd name="connsiteY13" fmla="*/ 0 h 1064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8783" h="1064729">
                <a:moveTo>
                  <a:pt x="1249511" y="0"/>
                </a:moveTo>
                <a:cubicBezTo>
                  <a:pt x="1426166" y="0"/>
                  <a:pt x="1610339" y="104808"/>
                  <a:pt x="1696788" y="265763"/>
                </a:cubicBezTo>
                <a:cubicBezTo>
                  <a:pt x="1817064" y="494095"/>
                  <a:pt x="1753167" y="789803"/>
                  <a:pt x="1584029" y="984447"/>
                </a:cubicBezTo>
                <a:cubicBezTo>
                  <a:pt x="1562887" y="1008778"/>
                  <a:pt x="1540335" y="1031646"/>
                  <a:pt x="1516550" y="1053088"/>
                </a:cubicBezTo>
                <a:lnTo>
                  <a:pt x="1502043" y="1064729"/>
                </a:lnTo>
                <a:lnTo>
                  <a:pt x="0" y="1064729"/>
                </a:lnTo>
                <a:lnTo>
                  <a:pt x="0" y="397927"/>
                </a:lnTo>
                <a:lnTo>
                  <a:pt x="41822" y="392570"/>
                </a:lnTo>
                <a:cubicBezTo>
                  <a:pt x="68771" y="390340"/>
                  <a:pt x="95610" y="389287"/>
                  <a:pt x="121921" y="389287"/>
                </a:cubicBezTo>
                <a:cubicBezTo>
                  <a:pt x="121921" y="389287"/>
                  <a:pt x="125679" y="393030"/>
                  <a:pt x="125679" y="393030"/>
                </a:cubicBezTo>
                <a:cubicBezTo>
                  <a:pt x="204611" y="393030"/>
                  <a:pt x="287301" y="396773"/>
                  <a:pt x="366232" y="396773"/>
                </a:cubicBezTo>
                <a:cubicBezTo>
                  <a:pt x="501543" y="396773"/>
                  <a:pt x="629336" y="381801"/>
                  <a:pt x="738336" y="314424"/>
                </a:cubicBezTo>
                <a:cubicBezTo>
                  <a:pt x="851095" y="243305"/>
                  <a:pt x="922509" y="127267"/>
                  <a:pt x="1035268" y="56147"/>
                </a:cubicBezTo>
                <a:cubicBezTo>
                  <a:pt x="1099165" y="18716"/>
                  <a:pt x="1174338" y="0"/>
                  <a:pt x="1249511" y="0"/>
                </a:cubicBezTo>
                <a:close/>
              </a:path>
            </a:pathLst>
          </a:cu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Title and Content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000"/>
              <a:t>标题文本</a:t>
            </a:r>
            <a:endParaRPr sz="3000"/>
          </a:p>
        </p:txBody>
      </p:sp>
      <p:sp>
        <p:nvSpPr>
          <p:cNvPr id="11" name="Shape 11"/>
          <p:cNvSpPr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500"/>
              <a:t>正文级别 1</a:t>
            </a:r>
            <a:endParaRPr sz="2500"/>
          </a:p>
          <a:p>
            <a:pPr lvl="1">
              <a:defRPr sz="1800"/>
            </a:pPr>
            <a:r>
              <a:rPr sz="2500"/>
              <a:t>正文级别 2</a:t>
            </a:r>
            <a:endParaRPr sz="2500"/>
          </a:p>
          <a:p>
            <a:pPr lvl="2">
              <a:defRPr sz="1800"/>
            </a:pPr>
            <a:r>
              <a:rPr sz="2500"/>
              <a:t>正文级别 3</a:t>
            </a:r>
            <a:endParaRPr sz="2500"/>
          </a:p>
          <a:p>
            <a:pPr lvl="3">
              <a:defRPr sz="1800"/>
            </a:pPr>
            <a:r>
              <a:rPr sz="2500"/>
              <a:t>正文级别 4</a:t>
            </a:r>
            <a:endParaRPr sz="2500"/>
          </a:p>
          <a:p>
            <a:pPr lvl="4">
              <a:defRPr sz="1800"/>
            </a:pPr>
            <a:r>
              <a:rPr sz="2500"/>
              <a:t>正文级别 5</a:t>
            </a:r>
            <a:endParaRPr sz="2500"/>
          </a:p>
        </p:txBody>
      </p:sp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rPr/>
            </a:fld>
            <a:endParaRPr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10736" y="0"/>
            <a:ext cx="3881264" cy="917818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vocabul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 flipV="1">
            <a:off x="1" y="859537"/>
            <a:ext cx="6205591" cy="15355"/>
          </a:xfrm>
          <a:prstGeom prst="line">
            <a:avLst/>
          </a:prstGeom>
          <a:ln w="15875">
            <a:solidFill>
              <a:srgbClr val="7ED27C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10736" y="0"/>
            <a:ext cx="3881264" cy="91781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vocabulary b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 flipV="1">
            <a:off x="-7433" y="859537"/>
            <a:ext cx="6205591" cy="15355"/>
          </a:xfrm>
          <a:prstGeom prst="line">
            <a:avLst/>
          </a:prstGeom>
          <a:ln w="15875">
            <a:solidFill>
              <a:srgbClr val="7ED27C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10736" y="0"/>
            <a:ext cx="3881264" cy="91781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tags" Target="../tags/tag62.xml"/><Relationship Id="rId20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60.xml"/><Relationship Id="rId18" Type="http://schemas.openxmlformats.org/officeDocument/2006/relationships/tags" Target="../tags/tag59.xml"/><Relationship Id="rId17" Type="http://schemas.openxmlformats.org/officeDocument/2006/relationships/tags" Target="../tags/tag58.xml"/><Relationship Id="rId16" Type="http://schemas.openxmlformats.org/officeDocument/2006/relationships/tags" Target="../tags/tag57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8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9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0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21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63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4.png"/><Relationship Id="rId7" Type="http://schemas.microsoft.com/office/2007/relationships/media" Target="../media/media1.mp3"/><Relationship Id="rId6" Type="http://schemas.openxmlformats.org/officeDocument/2006/relationships/audio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3.png"/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0" Type="http://schemas.openxmlformats.org/officeDocument/2006/relationships/notesSlide" Target="../notesSlides/notesSlide2.xml"/><Relationship Id="rId1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tags" Target="../tags/tag75.xml"/><Relationship Id="rId1" Type="http://schemas.openxmlformats.org/officeDocument/2006/relationships/tags" Target="../tags/tag74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12.xml"/><Relationship Id="rId7" Type="http://schemas.openxmlformats.org/officeDocument/2006/relationships/image" Target="../media/image17.jpeg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tags" Target="../tags/tag79.xml"/><Relationship Id="rId1" Type="http://schemas.openxmlformats.org/officeDocument/2006/relationships/tags" Target="../tags/tag78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8.pn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9.jpe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81.xml"/><Relationship Id="rId2" Type="http://schemas.openxmlformats.org/officeDocument/2006/relationships/image" Target="../media/image20.png"/><Relationship Id="rId1" Type="http://schemas.openxmlformats.org/officeDocument/2006/relationships/tags" Target="../tags/tag80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1.jpeg"/><Relationship Id="rId2" Type="http://schemas.openxmlformats.org/officeDocument/2006/relationships/image" Target="../media/image2.png"/><Relationship Id="rId1" Type="http://schemas.openxmlformats.org/officeDocument/2006/relationships/tags" Target="../tags/tag8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64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83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85.xml"/><Relationship Id="rId2" Type="http://schemas.openxmlformats.org/officeDocument/2006/relationships/image" Target="../media/image2.png"/><Relationship Id="rId1" Type="http://schemas.openxmlformats.org/officeDocument/2006/relationships/tags" Target="../tags/tag84.xml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tags" Target="../tags/tag88.xml"/><Relationship Id="rId4" Type="http://schemas.openxmlformats.org/officeDocument/2006/relationships/image" Target="../media/image23.png"/><Relationship Id="rId3" Type="http://schemas.openxmlformats.org/officeDocument/2006/relationships/tags" Target="../tags/tag87.xml"/><Relationship Id="rId2" Type="http://schemas.openxmlformats.org/officeDocument/2006/relationships/image" Target="../media/image22.png"/><Relationship Id="rId1" Type="http://schemas.openxmlformats.org/officeDocument/2006/relationships/tags" Target="../tags/tag86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tags" Target="../tags/tag89.xml"/><Relationship Id="rId1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90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tags" Target="../tags/tag92.xml"/><Relationship Id="rId1" Type="http://schemas.openxmlformats.org/officeDocument/2006/relationships/tags" Target="../tags/tag9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9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94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tags" Target="../tags/tag96.xml"/><Relationship Id="rId1" Type="http://schemas.openxmlformats.org/officeDocument/2006/relationships/tags" Target="../tags/tag95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9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tags" Target="../tags/tag98.xml"/><Relationship Id="rId1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tags" Target="../tags/tag100.xml"/><Relationship Id="rId1" Type="http://schemas.openxmlformats.org/officeDocument/2006/relationships/tags" Target="../tags/tag99.xm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tags" Target="../tags/tag101.xml"/><Relationship Id="rId1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openxmlformats.org/officeDocument/2006/relationships/tags" Target="../tags/tag102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10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7.jpeg"/><Relationship Id="rId4" Type="http://schemas.openxmlformats.org/officeDocument/2006/relationships/image" Target="../media/image2.png"/><Relationship Id="rId3" Type="http://schemas.openxmlformats.org/officeDocument/2006/relationships/tags" Target="../tags/tag104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10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10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6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4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5.jpeg"/><Relationship Id="rId4" Type="http://schemas.openxmlformats.org/officeDocument/2006/relationships/image" Target="../media/image34.jpeg"/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image" Target="../media/image31.jpeg"/></Relationships>
</file>

<file path=ppt/slides/_rels/slide4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image" Target="../media/image36.png"/></Relationships>
</file>

<file path=ppt/slides/_rels/slide4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0.jpeg"/><Relationship Id="rId1" Type="http://schemas.openxmlformats.org/officeDocument/2006/relationships/image" Target="../media/image39.jpeg"/></Relationships>
</file>

<file path=ppt/slides/_rels/slide4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6.jpeg"/><Relationship Id="rId5" Type="http://schemas.openxmlformats.org/officeDocument/2006/relationships/image" Target="../media/image45.png"/><Relationship Id="rId4" Type="http://schemas.openxmlformats.org/officeDocument/2006/relationships/image" Target="../media/image44.jpeg"/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image" Target="../media/image41.jpe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7.jpeg"/></Relationships>
</file>

<file path=ppt/slides/_rels/slide4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55.png"/><Relationship Id="rId7" Type="http://schemas.openxmlformats.org/officeDocument/2006/relationships/image" Target="../media/image54.jpeg"/><Relationship Id="rId6" Type="http://schemas.openxmlformats.org/officeDocument/2006/relationships/image" Target="../media/image53.jpeg"/><Relationship Id="rId5" Type="http://schemas.openxmlformats.org/officeDocument/2006/relationships/image" Target="../media/image52.jpeg"/><Relationship Id="rId4" Type="http://schemas.openxmlformats.org/officeDocument/2006/relationships/image" Target="../media/image51.jpeg"/><Relationship Id="rId3" Type="http://schemas.openxmlformats.org/officeDocument/2006/relationships/image" Target="../media/image50.jpeg"/><Relationship Id="rId2" Type="http://schemas.openxmlformats.org/officeDocument/2006/relationships/image" Target="../media/image49.jpeg"/><Relationship Id="rId10" Type="http://schemas.openxmlformats.org/officeDocument/2006/relationships/notesSlide" Target="../notesSlides/notesSlide10.xml"/><Relationship Id="rId1" Type="http://schemas.openxmlformats.org/officeDocument/2006/relationships/image" Target="../media/image48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6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8.jpeg"/><Relationship Id="rId1" Type="http://schemas.openxmlformats.org/officeDocument/2006/relationships/image" Target="../media/image57.jpeg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openxmlformats.org/officeDocument/2006/relationships/tags" Target="../tags/tag107.xml"/><Relationship Id="rId1" Type="http://schemas.openxmlformats.org/officeDocument/2006/relationships/image" Target="../media/image59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tags" Target="../tags/tag68.xml"/><Relationship Id="rId3" Type="http://schemas.openxmlformats.org/officeDocument/2006/relationships/image" Target="../media/image4.png"/><Relationship Id="rId2" Type="http://schemas.openxmlformats.org/officeDocument/2006/relationships/tags" Target="../tags/tag67.xml"/><Relationship Id="rId1" Type="http://schemas.openxmlformats.org/officeDocument/2006/relationships/tags" Target="../tags/tag66.xml"/></Relationships>
</file>

<file path=ppt/slides/_rels/slide5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microsoft.com/office/2007/relationships/media" Target="../media/media3.m4a"/><Relationship Id="rId3" Type="http://schemas.openxmlformats.org/officeDocument/2006/relationships/audio" Target="../media/media3.m4a"/><Relationship Id="rId2" Type="http://schemas.microsoft.com/office/2007/relationships/hdphoto" Target="../media/image61.wdp"/><Relationship Id="rId1" Type="http://schemas.openxmlformats.org/officeDocument/2006/relationships/image" Target="../media/image60.png"/></Relationships>
</file>

<file path=ppt/slides/_rels/slide5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microsoft.com/office/2007/relationships/media" Target="../media/media3.m4a"/><Relationship Id="rId3" Type="http://schemas.openxmlformats.org/officeDocument/2006/relationships/audio" Target="../media/media3.m4a"/><Relationship Id="rId2" Type="http://schemas.microsoft.com/office/2007/relationships/hdphoto" Target="../media/image61.wdp"/><Relationship Id="rId1" Type="http://schemas.openxmlformats.org/officeDocument/2006/relationships/image" Target="../media/image60.png"/></Relationships>
</file>

<file path=ppt/slides/_rels/slide5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microsoft.com/office/2007/relationships/media" Target="../media/media3.m4a"/><Relationship Id="rId3" Type="http://schemas.openxmlformats.org/officeDocument/2006/relationships/audio" Target="../media/media3.m4a"/><Relationship Id="rId2" Type="http://schemas.openxmlformats.org/officeDocument/2006/relationships/image" Target="../media/image63.png"/><Relationship Id="rId1" Type="http://schemas.openxmlformats.org/officeDocument/2006/relationships/image" Target="../media/image62.png"/></Relationships>
</file>

<file path=ppt/slides/_rels/slide5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microsoft.com/office/2007/relationships/media" Target="../media/media3.m4a"/><Relationship Id="rId3" Type="http://schemas.openxmlformats.org/officeDocument/2006/relationships/audio" Target="../media/media3.m4a"/><Relationship Id="rId2" Type="http://schemas.openxmlformats.org/officeDocument/2006/relationships/image" Target="../media/image63.png"/><Relationship Id="rId1" Type="http://schemas.openxmlformats.org/officeDocument/2006/relationships/image" Target="../media/image6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10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109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110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111.xml"/></Relationships>
</file>

<file path=ppt/slides/_rels/slide5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9.png"/><Relationship Id="rId8" Type="http://schemas.openxmlformats.org/officeDocument/2006/relationships/image" Target="../media/image68.png"/><Relationship Id="rId7" Type="http://schemas.openxmlformats.org/officeDocument/2006/relationships/image" Target="../media/image14.png"/><Relationship Id="rId6" Type="http://schemas.microsoft.com/office/2007/relationships/media" Target="../media/media4.mp3"/><Relationship Id="rId5" Type="http://schemas.openxmlformats.org/officeDocument/2006/relationships/audio" Target="../media/media4.mp3"/><Relationship Id="rId4" Type="http://schemas.openxmlformats.org/officeDocument/2006/relationships/image" Target="../media/image67.png"/><Relationship Id="rId3" Type="http://schemas.openxmlformats.org/officeDocument/2006/relationships/image" Target="../media/image66.png"/><Relationship Id="rId21" Type="http://schemas.openxmlformats.org/officeDocument/2006/relationships/notesSlide" Target="../notesSlides/notesSlide14.xml"/><Relationship Id="rId20" Type="http://schemas.openxmlformats.org/officeDocument/2006/relationships/slideLayout" Target="../slideLayouts/slideLayout14.xml"/><Relationship Id="rId2" Type="http://schemas.openxmlformats.org/officeDocument/2006/relationships/image" Target="../media/image65.png"/><Relationship Id="rId19" Type="http://schemas.openxmlformats.org/officeDocument/2006/relationships/image" Target="../media/image79.png"/><Relationship Id="rId18" Type="http://schemas.openxmlformats.org/officeDocument/2006/relationships/image" Target="../media/image78.png"/><Relationship Id="rId17" Type="http://schemas.openxmlformats.org/officeDocument/2006/relationships/image" Target="../media/image77.png"/><Relationship Id="rId16" Type="http://schemas.openxmlformats.org/officeDocument/2006/relationships/image" Target="../media/image76.png"/><Relationship Id="rId15" Type="http://schemas.openxmlformats.org/officeDocument/2006/relationships/image" Target="../media/image75.png"/><Relationship Id="rId14" Type="http://schemas.openxmlformats.org/officeDocument/2006/relationships/image" Target="../media/image74.png"/><Relationship Id="rId13" Type="http://schemas.openxmlformats.org/officeDocument/2006/relationships/image" Target="../media/image73.png"/><Relationship Id="rId12" Type="http://schemas.openxmlformats.org/officeDocument/2006/relationships/image" Target="../media/image72.png"/><Relationship Id="rId11" Type="http://schemas.openxmlformats.org/officeDocument/2006/relationships/image" Target="../media/image71.png"/><Relationship Id="rId10" Type="http://schemas.openxmlformats.org/officeDocument/2006/relationships/image" Target="../media/image70.png"/><Relationship Id="rId1" Type="http://schemas.openxmlformats.org/officeDocument/2006/relationships/image" Target="../media/image64.png"/></Relationships>
</file>

<file path=ppt/slides/_rels/slide5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.xml"/><Relationship Id="rId8" Type="http://schemas.openxmlformats.org/officeDocument/2006/relationships/image" Target="../media/image79.png"/><Relationship Id="rId7" Type="http://schemas.openxmlformats.org/officeDocument/2006/relationships/image" Target="../media/image78.png"/><Relationship Id="rId6" Type="http://schemas.openxmlformats.org/officeDocument/2006/relationships/image" Target="../media/image76.png"/><Relationship Id="rId5" Type="http://schemas.openxmlformats.org/officeDocument/2006/relationships/image" Target="../media/image77.png"/><Relationship Id="rId4" Type="http://schemas.openxmlformats.org/officeDocument/2006/relationships/image" Target="../media/image67.png"/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0" Type="http://schemas.openxmlformats.org/officeDocument/2006/relationships/notesSlide" Target="../notesSlides/notesSlide15.xml"/><Relationship Id="rId1" Type="http://schemas.openxmlformats.org/officeDocument/2006/relationships/image" Target="../media/image6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tags" Target="../tags/tag69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80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81.png"/></Relationships>
</file>

<file path=ppt/slides/_rels/slide6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11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image" Target="../media/image8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82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85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image" Target="../media/image86.png"/><Relationship Id="rId1" Type="http://schemas.openxmlformats.org/officeDocument/2006/relationships/tags" Target="../tags/tag11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image" Target="../media/image88.png"/><Relationship Id="rId1" Type="http://schemas.openxmlformats.org/officeDocument/2006/relationships/image" Target="../media/image87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openxmlformats.org/officeDocument/2006/relationships/image" Target="../media/image91.jpeg"/><Relationship Id="rId2" Type="http://schemas.openxmlformats.org/officeDocument/2006/relationships/image" Target="../media/image90.png"/><Relationship Id="rId1" Type="http://schemas.openxmlformats.org/officeDocument/2006/relationships/image" Target="../media/image89.jpe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92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image96.wdp"/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image" Target="../media/image93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114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686537" y="0"/>
            <a:ext cx="1594623" cy="6435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5"/>
          <p:cNvSpPr txBox="1"/>
          <p:nvPr/>
        </p:nvSpPr>
        <p:spPr>
          <a:xfrm>
            <a:off x="2346325" y="1853565"/>
            <a:ext cx="299656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0" b="1" dirty="0">
                <a:solidFill>
                  <a:srgbClr val="0070C0"/>
                </a:solidFill>
              </a:rPr>
              <a:t>雅思听力</a:t>
            </a:r>
            <a:endParaRPr lang="zh-CN" altLang="en-US" sz="8000" b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162425" y="885825"/>
            <a:ext cx="4987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难点与特点（雅思听力</a:t>
            </a:r>
            <a:r>
              <a:rPr lang="zh-CN" altLang="en-US" sz="2800"/>
              <a:t>）</a:t>
            </a:r>
            <a:endParaRPr lang="zh-CN" altLang="en-US" sz="2800"/>
          </a:p>
        </p:txBody>
      </p:sp>
      <p:sp>
        <p:nvSpPr>
          <p:cNvPr id="3" name="文本框 2"/>
          <p:cNvSpPr txBox="1"/>
          <p:nvPr/>
        </p:nvSpPr>
        <p:spPr>
          <a:xfrm>
            <a:off x="946150" y="2413635"/>
            <a:ext cx="61404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填空：</a:t>
            </a:r>
            <a:endParaRPr lang="zh-CN" altLang="en-US" b="1"/>
          </a:p>
          <a:p>
            <a:endParaRPr lang="zh-CN" altLang="en-US"/>
          </a:p>
          <a:p>
            <a:r>
              <a:rPr lang="en-US" altLang="zh-CN"/>
              <a:t>The woman is asking for _______________.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676650" y="2967355"/>
            <a:ext cx="19589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rgbClr val="FF0000"/>
                </a:solidFill>
              </a:rPr>
              <a:t>(an) extension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46150" y="455295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注重单词的</a:t>
            </a:r>
            <a:r>
              <a:rPr lang="zh-CN" altLang="en-US" sz="2400" b="1">
                <a:solidFill>
                  <a:srgbClr val="FF0000"/>
                </a:solidFill>
              </a:rPr>
              <a:t>发音</a:t>
            </a:r>
            <a:r>
              <a:rPr lang="zh-CN" altLang="en-US"/>
              <a:t>和</a:t>
            </a:r>
            <a:r>
              <a:rPr lang="zh-CN" altLang="en-US" sz="2400" b="1">
                <a:solidFill>
                  <a:srgbClr val="FF0000"/>
                </a:solidFill>
              </a:rPr>
              <a:t>拼写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2"/>
          <p:cNvSpPr txBox="1"/>
          <p:nvPr/>
        </p:nvSpPr>
        <p:spPr>
          <a:xfrm>
            <a:off x="3863976" y="68372"/>
            <a:ext cx="5040312" cy="460375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 anchor="ctr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5pPr>
          </a:lstStyle>
          <a:p>
            <a:pPr marL="0" indent="0" algn="ctr" eaLnBrk="1" hangingPunct="1">
              <a:spcBef>
                <a:spcPct val="0"/>
              </a:spcBef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Comic Sans MS" panose="030F0702030302020204" pitchFamily="66" charset="0"/>
              </a:rPr>
              <a:t>IELTS-International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8195" name="文本框 10"/>
          <p:cNvSpPr txBox="1"/>
          <p:nvPr/>
        </p:nvSpPr>
        <p:spPr>
          <a:xfrm>
            <a:off x="4491037" y="1766888"/>
            <a:ext cx="665163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5pPr>
          </a:lstStyle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chemeClr val="bg1"/>
                </a:solidFill>
                <a:ea typeface="华文细黑" panose="02010600040101010101" charset="-122"/>
              </a:rPr>
              <a:t>50%</a:t>
            </a:r>
            <a:endParaRPr lang="en-US" altLang="zh-CN" sz="1800" b="1" dirty="0">
              <a:solidFill>
                <a:schemeClr val="bg1"/>
              </a:solidFill>
              <a:ea typeface="华文细黑" panose="02010600040101010101" charset="-122"/>
            </a:endParaRPr>
          </a:p>
        </p:txBody>
      </p:sp>
      <p:pic>
        <p:nvPicPr>
          <p:cNvPr id="2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32400" y="1557339"/>
            <a:ext cx="2447925" cy="2759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7" name="文本框 5"/>
          <p:cNvSpPr txBox="1"/>
          <p:nvPr/>
        </p:nvSpPr>
        <p:spPr>
          <a:xfrm>
            <a:off x="5303837" y="1700213"/>
            <a:ext cx="665163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5pPr>
          </a:lstStyle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chemeClr val="bg1"/>
                </a:solidFill>
                <a:ea typeface="华文细黑" panose="02010600040101010101" charset="-122"/>
              </a:rPr>
              <a:t>20%</a:t>
            </a:r>
            <a:endParaRPr lang="en-US" altLang="zh-CN" sz="1800" b="1" dirty="0">
              <a:solidFill>
                <a:schemeClr val="bg1"/>
              </a:solidFill>
              <a:ea typeface="华文细黑" panose="02010600040101010101" charset="-122"/>
            </a:endParaRPr>
          </a:p>
        </p:txBody>
      </p:sp>
      <p:pic>
        <p:nvPicPr>
          <p:cNvPr id="6148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401" y="4221164"/>
            <a:ext cx="2303463" cy="26368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9" name="文本框 6"/>
          <p:cNvSpPr txBox="1"/>
          <p:nvPr/>
        </p:nvSpPr>
        <p:spPr>
          <a:xfrm>
            <a:off x="5303837" y="4149725"/>
            <a:ext cx="665163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5pPr>
          </a:lstStyle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chemeClr val="bg1"/>
                </a:solidFill>
                <a:ea typeface="华文细黑" panose="02010600040101010101" charset="-122"/>
              </a:rPr>
              <a:t>20%</a:t>
            </a:r>
            <a:endParaRPr lang="en-US" altLang="zh-CN" sz="1800" b="1" dirty="0">
              <a:solidFill>
                <a:schemeClr val="bg1"/>
              </a:solidFill>
              <a:ea typeface="华文细黑" panose="02010600040101010101" charset="-122"/>
            </a:endParaRPr>
          </a:p>
        </p:txBody>
      </p:sp>
      <p:pic>
        <p:nvPicPr>
          <p:cNvPr id="8200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388" y="1557337"/>
            <a:ext cx="3402012" cy="36369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177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2900" y="2580483"/>
            <a:ext cx="2525712" cy="2959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2" name="文本框 8"/>
          <p:cNvSpPr txBox="1"/>
          <p:nvPr/>
        </p:nvSpPr>
        <p:spPr>
          <a:xfrm>
            <a:off x="8328025" y="2636837"/>
            <a:ext cx="665163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5pPr>
          </a:lstStyle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chemeClr val="bg1"/>
                </a:solidFill>
                <a:ea typeface="华文细黑" panose="02010600040101010101" charset="-122"/>
              </a:rPr>
              <a:t>10%</a:t>
            </a:r>
            <a:endParaRPr lang="en-US" altLang="zh-CN" sz="1800" b="1" dirty="0">
              <a:solidFill>
                <a:schemeClr val="bg1"/>
              </a:solidFill>
              <a:ea typeface="华文细黑" panose="02010600040101010101" charset="-122"/>
            </a:endParaRPr>
          </a:p>
        </p:txBody>
      </p:sp>
      <p:sp>
        <p:nvSpPr>
          <p:cNvPr id="8203" name="文本框 5"/>
          <p:cNvSpPr txBox="1"/>
          <p:nvPr/>
        </p:nvSpPr>
        <p:spPr>
          <a:xfrm>
            <a:off x="1774825" y="1773237"/>
            <a:ext cx="665163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cs typeface="宋体" panose="02010600030101010101" pitchFamily="2" charset="-122"/>
              </a:defRPr>
            </a:lvl5pPr>
          </a:lstStyle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chemeClr val="bg1"/>
                </a:solidFill>
                <a:ea typeface="华文细黑" panose="02010600040101010101" charset="-122"/>
              </a:rPr>
              <a:t>50%</a:t>
            </a:r>
            <a:endParaRPr lang="en-US" altLang="zh-CN" sz="1800" b="1" dirty="0">
              <a:solidFill>
                <a:schemeClr val="bg1"/>
              </a:solidFill>
              <a:ea typeface="华文细黑" panose="0201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文本框 3"/>
          <p:cNvSpPr txBox="1"/>
          <p:nvPr/>
        </p:nvSpPr>
        <p:spPr>
          <a:xfrm>
            <a:off x="1703388" y="858083"/>
            <a:ext cx="836244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</a:rPr>
              <a:t>英音为主，美澳其次，少量其它</a:t>
            </a:r>
            <a:endParaRPr lang="en-CA" sz="2400" b="1" dirty="0">
              <a:solidFill>
                <a:srgbClr val="FF0000"/>
              </a:solidFill>
            </a:endParaRPr>
          </a:p>
        </p:txBody>
      </p:sp>
      <p:pic>
        <p:nvPicPr>
          <p:cNvPr id="5" name="印度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300196" y="1096421"/>
            <a:ext cx="649817" cy="649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audio>
              <p:cMediaNode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568325" y="690245"/>
            <a:ext cx="53752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CA" sz="2400" b="1" dirty="0">
                <a:solidFill>
                  <a:srgbClr val="FF0000"/>
                </a:solidFill>
              </a:rPr>
              <a:t>发音：国际口音</a:t>
            </a:r>
            <a:endParaRPr lang="zh-CN" altLang="en-CA" sz="2400" b="1" dirty="0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50945" y="2173605"/>
            <a:ext cx="219265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data</a:t>
            </a:r>
            <a:endParaRPr lang="en-US" altLang="zh-CN" sz="4400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/ei/</a:t>
            </a:r>
            <a:endParaRPr lang="en-US" altLang="zh-CN" sz="4400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rgbClr val="FF0000"/>
                </a:solidFill>
              </a:rPr>
              <a:t>/ai/</a:t>
            </a:r>
            <a:endParaRPr lang="en-US" altLang="zh-CN" sz="4400" dirty="0">
              <a:solidFill>
                <a:srgbClr val="FF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文本框 2"/>
          <p:cNvSpPr txBox="1"/>
          <p:nvPr/>
        </p:nvSpPr>
        <p:spPr>
          <a:xfrm>
            <a:off x="735725" y="900077"/>
            <a:ext cx="2601303" cy="5269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zh-CN" altLang="en-US" sz="3735" dirty="0"/>
              <a:t>女一</a:t>
            </a:r>
            <a:endParaRPr lang="en-US" altLang="zh-CN" sz="3735" dirty="0"/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zh-CN" altLang="en-US" sz="3735" dirty="0"/>
              <a:t>男一</a:t>
            </a:r>
            <a:endParaRPr lang="en-US" altLang="zh-CN" sz="3735" dirty="0"/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zh-CN" altLang="en-US" sz="3735" dirty="0"/>
              <a:t>男二</a:t>
            </a:r>
            <a:endParaRPr lang="zh-CN" altLang="en-US" sz="3735" dirty="0"/>
          </a:p>
        </p:txBody>
      </p:sp>
      <p:pic>
        <p:nvPicPr>
          <p:cNvPr id="4" name="美音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12163" y="4223276"/>
            <a:ext cx="649817" cy="64981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028" y="162115"/>
            <a:ext cx="2543504" cy="160907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075" y="162115"/>
            <a:ext cx="2618736" cy="15712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772" y="0"/>
            <a:ext cx="2601303" cy="19804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audio>
              <p:cMediaNode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568325" y="690245"/>
            <a:ext cx="53752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CA" sz="2400" b="1" dirty="0">
                <a:solidFill>
                  <a:srgbClr val="FF0000"/>
                </a:solidFill>
              </a:rPr>
              <a:t>发音：单词</a:t>
            </a:r>
            <a:endParaRPr lang="en-US" altLang="zh-CN" sz="2400" b="1" dirty="0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39565" y="1442085"/>
            <a:ext cx="519430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oven</a:t>
            </a:r>
            <a:endParaRPr lang="en-US" altLang="zh-CN" sz="4400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exit</a:t>
            </a:r>
            <a:endParaRPr lang="en-US" altLang="zh-CN" sz="4400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buffet</a:t>
            </a:r>
            <a:endParaRPr lang="en-US" altLang="zh-CN" sz="4400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photography</a:t>
            </a:r>
            <a:endParaRPr lang="en-US" altLang="zh-CN" sz="4400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association</a:t>
            </a:r>
            <a:endParaRPr lang="en-US" altLang="zh-CN" sz="4400" dirty="0">
              <a:solidFill>
                <a:schemeClr val="tx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568325" y="690245"/>
            <a:ext cx="53752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tx1"/>
                </a:solidFill>
              </a:rPr>
              <a:t>拼写：根据</a:t>
            </a:r>
            <a:r>
              <a:rPr lang="zh-CN" altLang="en-US" sz="2400" b="1" dirty="0">
                <a:solidFill>
                  <a:srgbClr val="FF0000"/>
                </a:solidFill>
              </a:rPr>
              <a:t>发音</a:t>
            </a:r>
            <a:r>
              <a:rPr lang="zh-CN" altLang="en-US" sz="2400" b="1" dirty="0">
                <a:solidFill>
                  <a:schemeClr val="tx1"/>
                </a:solidFill>
              </a:rPr>
              <a:t>直接拼写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39565" y="1442085"/>
            <a:ext cx="519430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segment</a:t>
            </a:r>
            <a:endParaRPr lang="en-US" altLang="zh-CN" sz="4400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theoretical</a:t>
            </a:r>
            <a:endParaRPr lang="en-US" altLang="zh-CN" sz="4400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barrier</a:t>
            </a:r>
            <a:endParaRPr lang="en-US" altLang="zh-CN" sz="4400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insulation</a:t>
            </a:r>
            <a:endParaRPr lang="en-US" altLang="zh-CN" sz="4400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texture</a:t>
            </a:r>
            <a:endParaRPr lang="en-US" altLang="zh-CN" sz="4400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4400" dirty="0">
                <a:solidFill>
                  <a:schemeClr val="tx1"/>
                </a:solidFill>
              </a:rPr>
              <a:t>poverty</a:t>
            </a:r>
            <a:endParaRPr lang="en-US" altLang="zh-CN" sz="4400" dirty="0">
              <a:solidFill>
                <a:schemeClr val="tx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30"/>
          <a:stretch>
            <a:fillRect/>
          </a:stretch>
        </p:blipFill>
        <p:spPr>
          <a:xfrm>
            <a:off x="3684940" y="114300"/>
            <a:ext cx="6182648" cy="66294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1944" y="2396360"/>
            <a:ext cx="2896664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P1 </a:t>
            </a:r>
            <a:r>
              <a:rPr lang="zh-CN" altLang="en-US" sz="3200" b="1" dirty="0">
                <a:solidFill>
                  <a:srgbClr val="FF0000"/>
                </a:solidFill>
              </a:rPr>
              <a:t>表格填空，大概长这样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87"/>
          <a:stretch>
            <a:fillRect/>
          </a:stretch>
        </p:blipFill>
        <p:spPr>
          <a:xfrm>
            <a:off x="4393324" y="0"/>
            <a:ext cx="5217241" cy="66496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68165" y="2627220"/>
            <a:ext cx="4393324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735" b="1" dirty="0">
                <a:solidFill>
                  <a:srgbClr val="0070C0"/>
                </a:solidFill>
              </a:rPr>
              <a:t>加拿大入境申请表</a:t>
            </a:r>
            <a:endParaRPr lang="zh-CN" altLang="en-US" sz="3735" b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162425" y="0"/>
            <a:ext cx="8029575" cy="6372225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2120" y="2396490"/>
            <a:ext cx="334454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rgbClr val="FF0000"/>
                </a:solidFill>
              </a:rPr>
              <a:t>P1 </a:t>
            </a:r>
            <a:r>
              <a:rPr lang="zh-CN" altLang="en-US" sz="3200" b="1" dirty="0">
                <a:solidFill>
                  <a:srgbClr val="FF0000"/>
                </a:solidFill>
              </a:rPr>
              <a:t>表格填空，机考大概长这样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0" name="图片 99"/>
          <p:cNvPicPr/>
          <p:nvPr/>
        </p:nvPicPr>
        <p:blipFill>
          <a:blip r:embed="rId3"/>
          <a:stretch>
            <a:fillRect/>
          </a:stretch>
        </p:blipFill>
        <p:spPr>
          <a:xfrm>
            <a:off x="7439660" y="1756410"/>
            <a:ext cx="4052570" cy="27959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1086485" y="384175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ym typeface="+mn-ea"/>
              </a:rPr>
              <a:t>注意：</a:t>
            </a:r>
            <a:endParaRPr lang="zh-CN" altLang="en-US" sz="3200"/>
          </a:p>
          <a:p>
            <a:endParaRPr lang="zh-CN" altLang="en-US" sz="3200"/>
          </a:p>
        </p:txBody>
      </p:sp>
      <p:sp>
        <p:nvSpPr>
          <p:cNvPr id="5" name="文本框 4"/>
          <p:cNvSpPr txBox="1"/>
          <p:nvPr/>
        </p:nvSpPr>
        <p:spPr>
          <a:xfrm>
            <a:off x="955040" y="1228725"/>
            <a:ext cx="590613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ym typeface="+mn-ea"/>
              </a:rPr>
              <a:t>1. </a:t>
            </a:r>
            <a:r>
              <a:rPr lang="zh-CN" altLang="en-US" sz="2800">
                <a:sym typeface="+mn-ea"/>
              </a:rPr>
              <a:t>听到</a:t>
            </a:r>
            <a:r>
              <a:rPr lang="en-US" altLang="zh-CN" sz="2800">
                <a:solidFill>
                  <a:srgbClr val="FF0000"/>
                </a:solidFill>
                <a:sym typeface="+mn-ea"/>
              </a:rPr>
              <a:t>Now turn to section 1 </a:t>
            </a:r>
            <a:r>
              <a:rPr lang="zh-CN" altLang="en-US" sz="2800">
                <a:sym typeface="+mn-ea"/>
              </a:rPr>
              <a:t>才可翻看试卷（纸笔考试）。</a:t>
            </a:r>
            <a:endParaRPr lang="zh-CN" altLang="en-US" sz="2800"/>
          </a:p>
          <a:p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963295" y="2298700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sym typeface="+mn-ea"/>
              </a:rPr>
              <a:t>2. </a:t>
            </a:r>
            <a:r>
              <a:rPr lang="zh-CN" altLang="en-US" sz="2800">
                <a:sym typeface="+mn-ea"/>
              </a:rPr>
              <a:t>能看题后，可以任意翻看</a:t>
            </a:r>
            <a:r>
              <a:rPr lang="en-US" altLang="zh-CN" sz="2800">
                <a:sym typeface="+mn-ea"/>
              </a:rPr>
              <a:t>S1-S4</a:t>
            </a:r>
            <a:r>
              <a:rPr lang="zh-CN" altLang="en-US" sz="2800">
                <a:sym typeface="+mn-ea"/>
              </a:rPr>
              <a:t>。</a:t>
            </a:r>
            <a:endParaRPr lang="zh-CN" altLang="en-US" sz="2800"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63295" y="3168015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sym typeface="+mn-ea"/>
              </a:rPr>
              <a:t>3. </a:t>
            </a:r>
            <a:r>
              <a:rPr lang="zh-CN" altLang="en-US" sz="2800">
                <a:sym typeface="+mn-ea"/>
              </a:rPr>
              <a:t>答卷用</a:t>
            </a:r>
            <a:r>
              <a:rPr lang="zh-CN" altLang="en-US" sz="2800">
                <a:solidFill>
                  <a:srgbClr val="FF0000"/>
                </a:solidFill>
                <a:sym typeface="+mn-ea"/>
              </a:rPr>
              <a:t>铅笔</a:t>
            </a:r>
            <a:r>
              <a:rPr lang="zh-CN" altLang="en-US" sz="2800">
                <a:sym typeface="+mn-ea"/>
              </a:rPr>
              <a:t>和</a:t>
            </a:r>
            <a:r>
              <a:rPr lang="zh-CN" altLang="en-US" sz="2800">
                <a:solidFill>
                  <a:srgbClr val="FF0000"/>
                </a:solidFill>
                <a:sym typeface="+mn-ea"/>
              </a:rPr>
              <a:t>橡皮</a:t>
            </a:r>
            <a:r>
              <a:rPr lang="zh-CN" altLang="en-US" sz="2800">
                <a:solidFill>
                  <a:schemeClr val="tx1"/>
                </a:solidFill>
                <a:sym typeface="+mn-ea"/>
              </a:rPr>
              <a:t>（纸笔）。</a:t>
            </a:r>
            <a:endParaRPr lang="zh-CN" altLang="en-US" sz="280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63295" y="3905250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sym typeface="+mn-ea"/>
              </a:rPr>
              <a:t>4. </a:t>
            </a:r>
            <a:r>
              <a:rPr lang="zh-CN" altLang="en-US" sz="2800">
                <a:sym typeface="+mn-ea"/>
              </a:rPr>
              <a:t>按</a:t>
            </a:r>
            <a:r>
              <a:rPr lang="zh-CN" altLang="en-US" sz="2800">
                <a:solidFill>
                  <a:srgbClr val="FF0000"/>
                </a:solidFill>
                <a:sym typeface="+mn-ea"/>
              </a:rPr>
              <a:t>题号顺序</a:t>
            </a:r>
            <a:r>
              <a:rPr lang="zh-CN" altLang="en-US" sz="2800">
                <a:sym typeface="+mn-ea"/>
              </a:rPr>
              <a:t>做题。</a:t>
            </a:r>
            <a:endParaRPr lang="zh-CN" altLang="en-US" sz="28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63295" y="4812665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sym typeface="+mn-ea"/>
              </a:rPr>
              <a:t>5. </a:t>
            </a:r>
            <a:r>
              <a:rPr lang="zh-CN" altLang="en-US" sz="2800">
                <a:sym typeface="+mn-ea"/>
              </a:rPr>
              <a:t>正式开始前会调试耳麦和音量。</a:t>
            </a:r>
            <a:endParaRPr lang="zh-CN" altLang="en-US" sz="28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文本框 2"/>
          <p:cNvSpPr txBox="1"/>
          <p:nvPr/>
        </p:nvSpPr>
        <p:spPr>
          <a:xfrm>
            <a:off x="2717305" y="0"/>
            <a:ext cx="4691216" cy="6661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latinLnBrk="1" hangingPunct="0"/>
            <a:r>
              <a:rPr lang="en-CA" altLang="zh-CN" sz="3735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content:</a:t>
            </a:r>
            <a:endParaRPr lang="zh-CN" altLang="en-US" sz="3735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90773" y="1478775"/>
            <a:ext cx="8253529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CA" sz="3200" b="1" dirty="0">
                <a:solidFill>
                  <a:srgbClr val="0070C0"/>
                </a:solidFill>
              </a:rPr>
              <a:t>1.</a:t>
            </a:r>
            <a:r>
              <a:rPr lang="zh-CN" altLang="en-US" sz="3200" b="1" dirty="0">
                <a:solidFill>
                  <a:srgbClr val="0070C0"/>
                </a:solidFill>
              </a:rPr>
              <a:t>雅思听力概况</a:t>
            </a:r>
            <a:endParaRPr lang="en-CA" altLang="zh-CN" sz="3200" b="1" dirty="0">
              <a:solidFill>
                <a:srgbClr val="0070C0"/>
              </a:solidFill>
            </a:endParaRPr>
          </a:p>
          <a:p>
            <a:pPr>
              <a:lnSpc>
                <a:spcPct val="200000"/>
              </a:lnSpc>
            </a:pPr>
            <a:r>
              <a:rPr lang="en-CA" sz="3200" b="1" dirty="0">
                <a:solidFill>
                  <a:srgbClr val="0070C0"/>
                </a:solidFill>
              </a:rPr>
              <a:t>2. P1</a:t>
            </a:r>
            <a:r>
              <a:rPr lang="zh-CN" altLang="en-US" sz="3200" b="1" dirty="0">
                <a:solidFill>
                  <a:srgbClr val="0070C0"/>
                </a:solidFill>
              </a:rPr>
              <a:t>填空题解题方法</a:t>
            </a:r>
            <a:endParaRPr lang="en-CA" altLang="zh-CN" sz="3200" b="1" dirty="0">
              <a:solidFill>
                <a:srgbClr val="0070C0"/>
              </a:solidFill>
            </a:endParaRPr>
          </a:p>
          <a:p>
            <a:pPr>
              <a:lnSpc>
                <a:spcPct val="200000"/>
              </a:lnSpc>
            </a:pPr>
            <a:r>
              <a:rPr lang="en-CA" sz="3200" b="1" dirty="0">
                <a:solidFill>
                  <a:srgbClr val="0070C0"/>
                </a:solidFill>
              </a:rPr>
              <a:t>3. </a:t>
            </a:r>
            <a:r>
              <a:rPr lang="zh-CN" altLang="en-US" sz="3200" b="1" dirty="0">
                <a:solidFill>
                  <a:srgbClr val="0070C0"/>
                </a:solidFill>
              </a:rPr>
              <a:t>备考学习建议</a:t>
            </a:r>
            <a:endParaRPr lang="en-CA" sz="3200" b="1" dirty="0">
              <a:solidFill>
                <a:srgbClr val="0070C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686537" y="0"/>
            <a:ext cx="1594623" cy="6435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79495" y="1558925"/>
            <a:ext cx="4064000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/>
              <a:t>做题基本步骤：</a:t>
            </a:r>
            <a:endParaRPr lang="zh-CN" altLang="en-US" sz="3200" b="1"/>
          </a:p>
          <a:p>
            <a:endParaRPr lang="zh-CN" altLang="en-US" sz="3200" b="1"/>
          </a:p>
          <a:p>
            <a:endParaRPr lang="zh-CN" altLang="en-US" sz="3200" b="1"/>
          </a:p>
          <a:p>
            <a:r>
              <a:rPr lang="zh-CN" altLang="en-US" sz="3200" b="1"/>
              <a:t>读、猜、听、写、查</a:t>
            </a:r>
            <a:endParaRPr lang="zh-CN" altLang="en-US" sz="3200" b="1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023745" y="2314575"/>
            <a:ext cx="814514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</a:t>
            </a:r>
            <a:r>
              <a:rPr lang="en-US" altLang="zh-CN" sz="3200" b="1" kern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9-2-1</a:t>
            </a:r>
            <a:endParaRPr lang="en-US" altLang="zh-CN" sz="3200" b="1" kern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9457" name="Rectangle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278765" y="581025"/>
            <a:ext cx="2903220" cy="59309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 fontScale="60000"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algn="l" eaLnBrk="1" hangingPunct="1"/>
            <a:r>
              <a:rPr lang="en-US" altLang="zh-CN" sz="4445" dirty="0">
                <a:solidFill>
                  <a:srgbClr val="00B0F0"/>
                </a:solidFill>
                <a:latin typeface="Comic Sans MS Regular" panose="030F0702030302020204" charset="0"/>
                <a:ea typeface="楷体" panose="02010609060101010101" charset="-122"/>
                <a:cs typeface="Comic Sans MS Regular" panose="030F0702030302020204" charset="0"/>
              </a:rPr>
              <a:t>Warm up</a:t>
            </a:r>
            <a:endParaRPr lang="en-US" altLang="zh-CN" sz="4445" dirty="0">
              <a:solidFill>
                <a:srgbClr val="00B0F0"/>
              </a:solidFill>
              <a:latin typeface="Comic Sans MS Regular" panose="030F0702030302020204" charset="0"/>
              <a:ea typeface="楷体" panose="02010609060101010101" charset="-122"/>
              <a:cs typeface="Comic Sans MS Regular" panose="030F070203030202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34970" y="3429000"/>
            <a:ext cx="668147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lang="en-US" altLang="zh-CN" sz="3200" b="1" kern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(Cambridge IELTS 9-test2-section1)</a:t>
            </a:r>
            <a:endParaRPr lang="en-US" altLang="zh-CN" sz="3200" b="1" kern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8900" y="0"/>
            <a:ext cx="6056630" cy="509714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332865" y="4932045"/>
            <a:ext cx="4812665" cy="228155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49" name="图片 1" descr="9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4325" y="816767"/>
            <a:ext cx="5918200" cy="5643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2117090" y="1557655"/>
            <a:ext cx="2292350" cy="23876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445375" y="551180"/>
            <a:ext cx="2573655" cy="46355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860665" y="583565"/>
            <a:ext cx="20453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Comic Sans MS" panose="030F0702030302020204" pitchFamily="66" charset="0"/>
              </a:rPr>
              <a:t>读字数要求</a:t>
            </a:r>
            <a:endParaRPr lang="zh-CN" altLang="en-US" sz="2400" b="1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573010" y="2286635"/>
            <a:ext cx="31375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划题干关键词</a:t>
            </a:r>
            <a:r>
              <a:rPr lang="en-US" altLang="zh-CN" sz="2400" b="1">
                <a:solidFill>
                  <a:schemeClr val="bg1"/>
                </a:solidFill>
              </a:rPr>
              <a:t>+</a:t>
            </a:r>
            <a:r>
              <a:rPr lang="zh-CN" altLang="en-US" sz="2400" b="1">
                <a:solidFill>
                  <a:schemeClr val="bg1"/>
                </a:solidFill>
              </a:rPr>
              <a:t>预判</a:t>
            </a:r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2401" y="32097"/>
            <a:ext cx="2233599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9-2-1</a:t>
            </a:r>
            <a:r>
              <a:rPr lang="zh-CN" altLang="en-US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 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17" grpId="1" animBg="1"/>
      <p:bldP spid="17" grpId="2" bldLvl="0" animBg="1"/>
      <p:bldP spid="18" grpId="1"/>
      <p:bldP spid="18" grpId="2"/>
      <p:bldP spid="22" grpId="1"/>
      <p:bldP spid="22" grpId="2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249680" y="1079500"/>
            <a:ext cx="7216140" cy="4030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b="1">
                <a:sym typeface="+mn-ea"/>
              </a:rPr>
              <a:t>做题基本步骤：</a:t>
            </a:r>
            <a:endParaRPr lang="zh-CN" altLang="en-US" sz="3200" b="1">
              <a:sym typeface="+mn-ea"/>
            </a:endParaRPr>
          </a:p>
          <a:p>
            <a:endParaRPr lang="zh-CN" altLang="en-US" sz="3200" b="1">
              <a:sym typeface="+mn-ea"/>
            </a:endParaRPr>
          </a:p>
          <a:p>
            <a:r>
              <a:rPr lang="zh-CN" altLang="en-US" sz="3200">
                <a:sym typeface="+mn-ea"/>
              </a:rPr>
              <a:t>读：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字数限制</a:t>
            </a:r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r>
              <a:rPr lang="en-US" altLang="zh-CN" sz="3200">
                <a:sym typeface="+mn-ea"/>
              </a:rPr>
              <a:t>ONE WORD 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AND/OR</a:t>
            </a:r>
            <a:r>
              <a:rPr lang="en-US" altLang="zh-CN" sz="3200">
                <a:sym typeface="+mn-ea"/>
              </a:rPr>
              <a:t> A NUMBER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 </a:t>
            </a:r>
            <a:endParaRPr lang="en-US" altLang="zh-CN" sz="3200">
              <a:solidFill>
                <a:schemeClr val="tx1"/>
              </a:solidFill>
              <a:sym typeface="+mn-ea"/>
            </a:endParaRPr>
          </a:p>
          <a:p>
            <a:endParaRPr lang="en-US" altLang="zh-CN" sz="3200">
              <a:solidFill>
                <a:schemeClr val="tx1"/>
              </a:solidFill>
              <a:sym typeface="+mn-ea"/>
            </a:endParaRPr>
          </a:p>
          <a:p>
            <a:r>
              <a:rPr lang="en-US" altLang="zh-CN" sz="3200">
                <a:solidFill>
                  <a:schemeClr val="tx1"/>
                </a:solidFill>
                <a:sym typeface="+mn-ea"/>
              </a:rPr>
              <a:t>NO MORE THAN THREE WORDS 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AND/OR</a:t>
            </a:r>
            <a:r>
              <a:rPr lang="en-US" altLang="zh-CN" sz="3200">
                <a:solidFill>
                  <a:schemeClr val="tx1"/>
                </a:solidFill>
                <a:sym typeface="+mn-ea"/>
              </a:rPr>
              <a:t> NUMBERS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 </a:t>
            </a:r>
            <a:endParaRPr lang="en-US" altLang="zh-CN" sz="3200">
              <a:solidFill>
                <a:srgbClr val="FF0000"/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49680" y="1079500"/>
            <a:ext cx="7109460" cy="3046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b="1">
                <a:sym typeface="+mn-ea"/>
              </a:rPr>
              <a:t>做题基本步骤：</a:t>
            </a:r>
            <a:endParaRPr lang="zh-CN" altLang="en-US" sz="3200" b="1">
              <a:sym typeface="+mn-ea"/>
            </a:endParaRPr>
          </a:p>
          <a:p>
            <a:endParaRPr lang="zh-CN" altLang="en-US" sz="3200" b="1">
              <a:sym typeface="+mn-ea"/>
            </a:endParaRPr>
          </a:p>
          <a:p>
            <a:r>
              <a:rPr lang="zh-CN" altLang="en-US" sz="3200">
                <a:sym typeface="+mn-ea"/>
              </a:rPr>
              <a:t>读：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字数限制</a:t>
            </a:r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r>
              <a:rPr lang="en-US" altLang="zh-CN" sz="3200">
                <a:solidFill>
                  <a:schemeClr val="tx1"/>
                </a:solidFill>
                <a:sym typeface="+mn-ea"/>
              </a:rPr>
              <a:t>NO MORE THAN THREE WORDS 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OR</a:t>
            </a:r>
            <a:r>
              <a:rPr lang="en-US" altLang="zh-CN" sz="3200">
                <a:solidFill>
                  <a:schemeClr val="tx1"/>
                </a:solidFill>
                <a:sym typeface="+mn-ea"/>
              </a:rPr>
              <a:t> NUMBERS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 </a:t>
            </a:r>
            <a:endParaRPr lang="en-US" altLang="zh-CN" sz="3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38500" y="4587240"/>
            <a:ext cx="4064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over forty </a:t>
            </a:r>
            <a:endParaRPr lang="en-US" altLang="zh-CN" sz="2400">
              <a:solidFill>
                <a:srgbClr val="FF0000"/>
              </a:solidFill>
            </a:endParaRPr>
          </a:p>
          <a:p>
            <a:r>
              <a:rPr lang="en-US" altLang="zh-CN" sz="2400"/>
              <a:t>over 40 </a:t>
            </a:r>
            <a:endParaRPr lang="zh-CN" altLang="en-US" sz="240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文本框 4"/>
          <p:cNvSpPr txBox="1"/>
          <p:nvPr/>
        </p:nvSpPr>
        <p:spPr>
          <a:xfrm>
            <a:off x="4665980" y="4648200"/>
            <a:ext cx="3935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  <a:sym typeface="+mn-ea"/>
              </a:rPr>
              <a:t>（正确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）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369435" y="501650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错误）</a:t>
            </a:r>
            <a:endParaRPr lang="zh-CN" altLang="en-US">
              <a:solidFill>
                <a:srgbClr val="FF0000"/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" grpId="0"/>
      <p:bldP spid="5" grpId="1"/>
      <p:bldP spid="6" grpId="0"/>
      <p:bldP spid="6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226820" y="1367790"/>
            <a:ext cx="671322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ym typeface="+mn-ea"/>
              </a:rPr>
              <a:t>读：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字数限制</a:t>
            </a:r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r>
              <a:rPr lang="en-US" altLang="zh-CN" sz="3200">
                <a:sym typeface="+mn-ea"/>
              </a:rPr>
              <a:t>NO MORE THAN THREE WORDS </a:t>
            </a:r>
            <a:r>
              <a:rPr lang="en-US" altLang="zh-CN" sz="3200">
                <a:solidFill>
                  <a:schemeClr val="tx1"/>
                </a:solidFill>
                <a:sym typeface="+mn-ea"/>
              </a:rPr>
              <a:t>OR</a:t>
            </a:r>
            <a:r>
              <a:rPr lang="en-US" altLang="zh-CN" sz="3200">
                <a:sym typeface="+mn-ea"/>
              </a:rPr>
              <a:t>  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A NUMBER </a:t>
            </a:r>
            <a:endParaRPr lang="en-US" altLang="zh-CN" sz="3200">
              <a:solidFill>
                <a:srgbClr val="FF0000"/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859280" y="645160"/>
            <a:ext cx="6096000" cy="4030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rgbClr val="FF0000"/>
                </a:solidFill>
                <a:sym typeface="+mn-ea"/>
              </a:rPr>
              <a:t>A NUMBER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：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 </a:t>
            </a:r>
            <a:endParaRPr lang="en-US" altLang="zh-CN" sz="3200">
              <a:solidFill>
                <a:srgbClr val="FF0000"/>
              </a:solidFill>
              <a:sym typeface="+mn-ea"/>
            </a:endParaRPr>
          </a:p>
          <a:p>
            <a:endParaRPr lang="en-US" altLang="zh-CN" sz="3200">
              <a:solidFill>
                <a:srgbClr val="FF0000"/>
              </a:solidFill>
              <a:sym typeface="+mn-ea"/>
            </a:endParaRPr>
          </a:p>
          <a:p>
            <a:pPr algn="ctr"/>
            <a:r>
              <a:rPr lang="en-US" altLang="zh-CN" sz="3200">
                <a:solidFill>
                  <a:schemeClr val="tx1"/>
                </a:solidFill>
                <a:sym typeface="+mn-ea"/>
              </a:rPr>
              <a:t>   8796574321</a:t>
            </a:r>
            <a:endParaRPr lang="en-US" altLang="zh-CN" sz="3200">
              <a:solidFill>
                <a:schemeClr val="tx1"/>
              </a:solidFill>
              <a:sym typeface="+mn-ea"/>
            </a:endParaRPr>
          </a:p>
          <a:p>
            <a:pPr algn="ctr"/>
            <a:r>
              <a:rPr lang="en-US" altLang="zh-CN" sz="3200">
                <a:solidFill>
                  <a:schemeClr val="tx1"/>
                </a:solidFill>
                <a:sym typeface="+mn-ea"/>
              </a:rPr>
              <a:t>ER879HG</a:t>
            </a:r>
            <a:endParaRPr lang="en-US" altLang="zh-CN" sz="3200">
              <a:solidFill>
                <a:schemeClr val="tx1"/>
              </a:solidFill>
              <a:sym typeface="+mn-ea"/>
            </a:endParaRPr>
          </a:p>
          <a:p>
            <a:pPr algn="ctr"/>
            <a:r>
              <a:rPr lang="en-US" altLang="zh-CN" sz="3200">
                <a:solidFill>
                  <a:schemeClr val="tx1"/>
                </a:solidFill>
                <a:sym typeface="+mn-ea"/>
              </a:rPr>
              <a:t>12.26.1998</a:t>
            </a:r>
            <a:endParaRPr lang="en-US" altLang="zh-CN" sz="3200">
              <a:solidFill>
                <a:schemeClr val="tx1"/>
              </a:solidFill>
              <a:sym typeface="+mn-ea"/>
            </a:endParaRPr>
          </a:p>
          <a:p>
            <a:pPr algn="ctr"/>
            <a:r>
              <a:rPr lang="en-US" altLang="zh-CN" sz="3200">
                <a:solidFill>
                  <a:schemeClr val="tx1"/>
                </a:solidFill>
                <a:sym typeface="+mn-ea"/>
              </a:rPr>
              <a:t>12/23/1968</a:t>
            </a:r>
            <a:endParaRPr lang="en-US" altLang="zh-CN" sz="3200">
              <a:solidFill>
                <a:schemeClr val="tx1"/>
              </a:solidFill>
              <a:sym typeface="+mn-ea"/>
            </a:endParaRPr>
          </a:p>
          <a:p>
            <a:pPr algn="ctr"/>
            <a:r>
              <a:rPr lang="en-US" altLang="zh-CN" sz="3200">
                <a:solidFill>
                  <a:schemeClr val="tx1"/>
                </a:solidFill>
                <a:sym typeface="+mn-ea"/>
              </a:rPr>
              <a:t>1000-2000</a:t>
            </a:r>
            <a:endParaRPr lang="en-US" altLang="zh-CN" sz="3200">
              <a:solidFill>
                <a:schemeClr val="tx1"/>
              </a:solidFill>
              <a:sym typeface="+mn-ea"/>
            </a:endParaRPr>
          </a:p>
          <a:p>
            <a:pPr algn="ctr"/>
            <a:r>
              <a:rPr lang="en-US" altLang="zh-CN" sz="3200">
                <a:solidFill>
                  <a:schemeClr val="tx1"/>
                </a:solidFill>
                <a:sym typeface="+mn-ea"/>
              </a:rPr>
              <a:t>9.30-10.00</a:t>
            </a:r>
            <a:endParaRPr lang="en-US" altLang="zh-CN" sz="3200">
              <a:solidFill>
                <a:schemeClr val="tx1"/>
              </a:solidFill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42660" y="3665220"/>
            <a:ext cx="2144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(</a:t>
            </a:r>
            <a:r>
              <a:rPr lang="zh-CN" altLang="en-US">
                <a:solidFill>
                  <a:srgbClr val="FF0000"/>
                </a:solidFill>
              </a:rPr>
              <a:t>连字符减一个字数）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859280" y="5029200"/>
            <a:ext cx="59302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FF0000"/>
                </a:solidFill>
              </a:rPr>
              <a:t>NUMBERS:  </a:t>
            </a:r>
            <a:r>
              <a:rPr lang="en-US" altLang="zh-CN"/>
              <a:t>     </a:t>
            </a:r>
            <a:r>
              <a:rPr lang="zh-CN" altLang="en-US"/>
              <a:t>没有数字数量限制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49680" y="1079500"/>
            <a:ext cx="7216140" cy="3046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b="1">
                <a:sym typeface="+mn-ea"/>
              </a:rPr>
              <a:t>做题基本步骤：</a:t>
            </a:r>
            <a:endParaRPr lang="zh-CN" altLang="en-US" sz="3200" b="1">
              <a:sym typeface="+mn-ea"/>
            </a:endParaRPr>
          </a:p>
          <a:p>
            <a:endParaRPr lang="zh-CN" altLang="en-US" sz="3200" b="1">
              <a:sym typeface="+mn-ea"/>
            </a:endParaRPr>
          </a:p>
          <a:p>
            <a:r>
              <a:rPr lang="zh-CN" altLang="en-US" sz="3200">
                <a:sym typeface="+mn-ea"/>
              </a:rPr>
              <a:t>读：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字数限制</a:t>
            </a:r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r>
              <a:rPr lang="en-US" altLang="zh-CN" sz="3200">
                <a:sym typeface="+mn-ea"/>
              </a:rPr>
              <a:t>ONE WORD 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AND/OR</a:t>
            </a:r>
            <a:r>
              <a:rPr lang="en-US" altLang="zh-CN" sz="3200">
                <a:sym typeface="+mn-ea"/>
              </a:rPr>
              <a:t> A NUMBER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 </a:t>
            </a:r>
            <a:endParaRPr lang="en-US" altLang="zh-CN" sz="3200">
              <a:solidFill>
                <a:schemeClr val="tx1"/>
              </a:solidFill>
              <a:sym typeface="+mn-ea"/>
            </a:endParaRPr>
          </a:p>
          <a:p>
            <a:endParaRPr lang="en-US" altLang="zh-CN" sz="3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09700" y="40690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ONE WORD 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409700" y="462915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 NUMBER 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1409700" y="514350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ONE WORD AND A NUMBER </a:t>
            </a:r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" grpId="0"/>
      <p:bldP spid="5" grpId="1"/>
      <p:bldP spid="6" grpId="0"/>
      <p:bldP spid="6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240280" y="1559560"/>
            <a:ext cx="609600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ym typeface="+mn-ea"/>
              </a:rPr>
              <a:t>读：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字数限制</a:t>
            </a:r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endParaRPr lang="zh-CN" altLang="en-US" sz="3200">
              <a:solidFill>
                <a:schemeClr val="tx1"/>
              </a:solidFill>
              <a:sym typeface="+mn-ea"/>
            </a:endParaRPr>
          </a:p>
          <a:p>
            <a:r>
              <a:rPr lang="zh-CN" altLang="en-US" sz="3200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sz="3200">
                <a:solidFill>
                  <a:schemeClr val="tx1"/>
                </a:solidFill>
                <a:sym typeface="+mn-ea"/>
              </a:rPr>
              <a:t>      </a:t>
            </a:r>
            <a:r>
              <a:rPr lang="zh-CN" altLang="en-US" sz="3200">
                <a:solidFill>
                  <a:schemeClr val="tx1"/>
                </a:solidFill>
                <a:sym typeface="+mn-ea"/>
              </a:rPr>
              <a:t>看标题，想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场景词汇</a:t>
            </a:r>
            <a:endParaRPr lang="zh-CN" altLang="en-US" sz="3200">
              <a:solidFill>
                <a:srgbClr val="FF0000"/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>
            <a:spLocks noGrp="1"/>
          </p:cNvSpPr>
          <p:nvPr>
            <p:ph type="title"/>
          </p:nvPr>
        </p:nvSpPr>
        <p:spPr>
          <a:xfrm>
            <a:off x="2079297" y="104773"/>
            <a:ext cx="8229600" cy="1152525"/>
          </a:xfr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楷体" panose="02010609060101010101" charset="-122"/>
                <a:ea typeface="楷体" panose="02010609060101010101" charset="-122"/>
              </a:rPr>
              <a:t>雅思听力介绍</a:t>
            </a:r>
            <a:endParaRPr lang="zh-CN" altLang="en-US" b="1" dirty="0">
              <a:solidFill>
                <a:srgbClr val="00B0F0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>
          <a:xfrm>
            <a:off x="613317" y="1152963"/>
            <a:ext cx="10515600" cy="4351339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b="1" dirty="0">
                <a:solidFill>
                  <a:srgbClr val="FFC00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时间</a:t>
            </a:r>
            <a:r>
              <a:rPr lang="en-US" altLang="zh-CN" b="1" dirty="0">
                <a:solidFill>
                  <a:srgbClr val="FFC00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-- </a:t>
            </a:r>
            <a:endParaRPr lang="en-US" altLang="zh-CN" b="1" dirty="0">
              <a:solidFill>
                <a:srgbClr val="FFC000"/>
              </a:solidFill>
              <a:latin typeface="楷体" panose="02010609060101010101" charset="-122"/>
              <a:ea typeface="楷体" panose="02010609060101010101" charset="-122"/>
              <a:sym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      </a:t>
            </a:r>
            <a:r>
              <a:rPr lang="en-US" altLang="zh-CN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 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纸笔考试</a:t>
            </a:r>
            <a:r>
              <a:rPr lang="en-US" altLang="zh-CN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40</a:t>
            </a:r>
            <a:r>
              <a:rPr lang="zh-CN" altLang="en-US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分钟（</a:t>
            </a:r>
            <a:r>
              <a:rPr lang="en-US" altLang="zh-CN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30</a:t>
            </a:r>
            <a:r>
              <a:rPr lang="zh-CN" altLang="en-US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答题</a:t>
            </a:r>
            <a:r>
              <a:rPr lang="en-US" altLang="zh-CN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+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10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写答案</a:t>
            </a:r>
            <a:r>
              <a:rPr lang="zh-CN" altLang="en-US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）      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机考</a:t>
            </a:r>
            <a:r>
              <a:rPr lang="en-CA" altLang="zh-CN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30</a:t>
            </a:r>
            <a:r>
              <a:rPr lang="zh-CN" altLang="en-US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分钟</a:t>
            </a:r>
            <a:endParaRPr lang="zh-CN" altLang="en-US" b="1" dirty="0">
              <a:solidFill>
                <a:srgbClr val="404040"/>
              </a:solidFill>
              <a:latin typeface="楷体" panose="02010609060101010101" charset="-122"/>
              <a:ea typeface="楷体" panose="02010609060101010101" charset="-122"/>
              <a:sym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b="1" dirty="0">
                <a:solidFill>
                  <a:srgbClr val="FFC00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题型</a:t>
            </a:r>
            <a:r>
              <a:rPr lang="en-US" altLang="zh-CN" b="1" dirty="0">
                <a:solidFill>
                  <a:srgbClr val="FFC00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--</a:t>
            </a:r>
            <a:endParaRPr lang="en-US" altLang="zh-CN" b="1" dirty="0">
              <a:solidFill>
                <a:srgbClr val="FFC000"/>
              </a:solidFill>
              <a:latin typeface="楷体" panose="02010609060101010101" charset="-122"/>
              <a:ea typeface="楷体" panose="02010609060101010101" charset="-122"/>
              <a:sym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       </a:t>
            </a:r>
            <a:r>
              <a:rPr lang="zh-CN" altLang="en-US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填空类，选择类为主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 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sym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b="1" dirty="0">
                <a:solidFill>
                  <a:srgbClr val="FFC00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评分</a:t>
            </a:r>
            <a:r>
              <a:rPr lang="en-US" altLang="zh-CN" b="1" dirty="0">
                <a:solidFill>
                  <a:srgbClr val="FFC00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--</a:t>
            </a:r>
            <a:endParaRPr lang="en-US" altLang="zh-CN" b="1" dirty="0">
              <a:solidFill>
                <a:srgbClr val="FFC000"/>
              </a:solidFill>
              <a:latin typeface="楷体" panose="02010609060101010101" charset="-122"/>
              <a:ea typeface="楷体" panose="02010609060101010101" charset="-122"/>
              <a:sym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b="1" dirty="0">
                <a:solidFill>
                  <a:srgbClr val="7575D1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      </a:t>
            </a:r>
            <a:r>
              <a:rPr lang="en-US" altLang="zh-CN" b="1" dirty="0">
                <a:solidFill>
                  <a:srgbClr val="00000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 </a:t>
            </a:r>
            <a:r>
              <a:rPr lang="en-US" altLang="zh-CN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40</a:t>
            </a:r>
            <a:r>
              <a:rPr lang="zh-CN" altLang="en-US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道题 </a:t>
            </a:r>
            <a:r>
              <a:rPr lang="en-US" altLang="zh-CN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9</a:t>
            </a:r>
            <a:r>
              <a:rPr lang="zh-CN" altLang="en-US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rPr>
              <a:t>分满分</a:t>
            </a:r>
            <a:endParaRPr lang="zh-CN" altLang="en-US" b="1" dirty="0">
              <a:solidFill>
                <a:srgbClr val="404040"/>
              </a:solidFill>
              <a:latin typeface="楷体" panose="02010609060101010101" charset="-122"/>
              <a:ea typeface="楷体" panose="02010609060101010101" charset="-122"/>
              <a:sym typeface="宋体" panose="02010600030101010101" pitchFamily="2" charset="-122"/>
            </a:endParaRPr>
          </a:p>
          <a:p>
            <a:endParaRPr lang="zh-CN" altLang="en-US" dirty="0"/>
          </a:p>
        </p:txBody>
      </p:sp>
      <p:pic>
        <p:nvPicPr>
          <p:cNvPr id="717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79852" y="3614247"/>
            <a:ext cx="4582672" cy="25801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49" name="图片 1" descr="9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4325" y="816767"/>
            <a:ext cx="5918200" cy="5643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2117090" y="1584325"/>
            <a:ext cx="2299970" cy="23876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397760" y="2060575"/>
            <a:ext cx="2211705" cy="32004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445375" y="551180"/>
            <a:ext cx="2573655" cy="46355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459345" y="1362710"/>
            <a:ext cx="2559685" cy="4343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860665" y="583565"/>
            <a:ext cx="20453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Comic Sans MS" panose="030F0702030302020204" pitchFamily="66" charset="0"/>
              </a:rPr>
              <a:t>读字数要求</a:t>
            </a:r>
            <a:endParaRPr lang="zh-CN" altLang="en-US" sz="2400" b="1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188960" y="1362710"/>
            <a:ext cx="16833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Comic Sans MS" panose="030F0702030302020204" pitchFamily="66" charset="0"/>
              </a:rPr>
              <a:t>读场景</a:t>
            </a:r>
            <a:endParaRPr lang="zh-CN" altLang="en-US" sz="2400" b="1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3" name="下箭头 22"/>
          <p:cNvSpPr/>
          <p:nvPr/>
        </p:nvSpPr>
        <p:spPr>
          <a:xfrm>
            <a:off x="8580120" y="1043940"/>
            <a:ext cx="304165" cy="31877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2401" y="32097"/>
            <a:ext cx="2233599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9-2-1</a:t>
            </a:r>
            <a:r>
              <a:rPr lang="zh-CN" altLang="en-US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P33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17" grpId="1" animBg="1"/>
      <p:bldP spid="17" grpId="2" bldLvl="0" animBg="1"/>
      <p:bldP spid="19" grpId="1" animBg="1"/>
      <p:bldP spid="19" grpId="2" bldLvl="0" animBg="1"/>
      <p:bldP spid="18" grpId="1"/>
      <p:bldP spid="18" grpId="2"/>
      <p:bldP spid="20" grpId="1"/>
      <p:bldP spid="20" grpId="2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2240280" y="591820"/>
            <a:ext cx="609600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ym typeface="+mn-ea"/>
              </a:rPr>
              <a:t>读：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字数限制</a:t>
            </a:r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endParaRPr lang="zh-CN" altLang="en-US" sz="3200">
              <a:solidFill>
                <a:schemeClr val="tx1"/>
              </a:solidFill>
              <a:sym typeface="+mn-ea"/>
            </a:endParaRPr>
          </a:p>
          <a:p>
            <a:r>
              <a:rPr lang="zh-CN" altLang="en-US" sz="3200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sz="3200">
                <a:solidFill>
                  <a:schemeClr val="tx1"/>
                </a:solidFill>
                <a:sym typeface="+mn-ea"/>
              </a:rPr>
              <a:t>      </a:t>
            </a:r>
            <a:r>
              <a:rPr lang="zh-CN" altLang="en-US" sz="3200">
                <a:solidFill>
                  <a:schemeClr val="tx1"/>
                </a:solidFill>
                <a:sym typeface="+mn-ea"/>
              </a:rPr>
              <a:t>看标题，想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场景词汇</a:t>
            </a:r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r>
              <a:rPr lang="en-US" altLang="zh-CN" sz="3200">
                <a:solidFill>
                  <a:schemeClr val="tx1"/>
                </a:solidFill>
                <a:sym typeface="+mn-ea"/>
              </a:rPr>
              <a:t>       </a:t>
            </a:r>
            <a:r>
              <a:rPr lang="zh-CN" altLang="en-US" sz="3200">
                <a:solidFill>
                  <a:schemeClr val="tx1"/>
                </a:solidFill>
                <a:sym typeface="+mn-ea"/>
              </a:rPr>
              <a:t>按题号顺序，</a:t>
            </a:r>
            <a:r>
              <a:rPr lang="zh-CN" altLang="en-US" sz="3200" b="1">
                <a:solidFill>
                  <a:srgbClr val="FF0000"/>
                </a:solidFill>
                <a:sym typeface="+mn-ea"/>
              </a:rPr>
              <a:t>猜圈定位词</a:t>
            </a:r>
            <a:endParaRPr lang="zh-CN" altLang="en-US" sz="3200" b="1">
              <a:solidFill>
                <a:srgbClr val="FF0000"/>
              </a:solidFill>
              <a:sym typeface="+mn-ea"/>
            </a:endParaRPr>
          </a:p>
          <a:p>
            <a:endParaRPr lang="zh-CN" altLang="en-US" sz="3200" b="1">
              <a:solidFill>
                <a:srgbClr val="FF0000"/>
              </a:solidFill>
              <a:sym typeface="+mn-ea"/>
            </a:endParaRPr>
          </a:p>
          <a:p>
            <a:r>
              <a:rPr lang="en-US" altLang="zh-CN" sz="3200" b="1">
                <a:solidFill>
                  <a:srgbClr val="FF0000"/>
                </a:solidFill>
                <a:sym typeface="+mn-ea"/>
              </a:rPr>
              <a:t>       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定位词，</a:t>
            </a:r>
            <a:r>
              <a:rPr lang="zh-CN" altLang="en-US" sz="3200" b="1">
                <a:solidFill>
                  <a:srgbClr val="FF0000"/>
                </a:solidFill>
                <a:sym typeface="+mn-ea"/>
              </a:rPr>
              <a:t>名数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动形</a:t>
            </a:r>
            <a:endParaRPr lang="zh-CN" altLang="en-US" sz="3200" b="1">
              <a:solidFill>
                <a:srgbClr val="FF0000"/>
              </a:solidFill>
              <a:sym typeface="+mn-ea"/>
            </a:endParaRPr>
          </a:p>
          <a:p>
            <a:endParaRPr lang="zh-CN" altLang="en-US" sz="3200" b="1">
              <a:solidFill>
                <a:srgbClr val="FF0000"/>
              </a:solidFill>
              <a:sym typeface="+mn-ea"/>
            </a:endParaRPr>
          </a:p>
          <a:p>
            <a:r>
              <a:rPr lang="zh-CN" altLang="en-US" sz="3200">
                <a:solidFill>
                  <a:schemeClr val="tx1"/>
                </a:solidFill>
                <a:sym typeface="+mn-ea"/>
              </a:rPr>
              <a:t>猜：词性，内容</a:t>
            </a:r>
            <a:endParaRPr lang="zh-CN" altLang="en-US" sz="3200">
              <a:solidFill>
                <a:schemeClr val="tx1"/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136196" y="4572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49" name="图片 1" descr="9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4325" y="816767"/>
            <a:ext cx="5918200" cy="5643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2146935" y="1504315"/>
            <a:ext cx="2225040" cy="23876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397760" y="2060575"/>
            <a:ext cx="2211705" cy="32004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445375" y="551180"/>
            <a:ext cx="2573655" cy="46355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459345" y="1362710"/>
            <a:ext cx="2559685" cy="4343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860665" y="583565"/>
            <a:ext cx="20453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Comic Sans MS" panose="030F0702030302020204" pitchFamily="66" charset="0"/>
              </a:rPr>
              <a:t>读字数要求</a:t>
            </a:r>
            <a:endParaRPr lang="zh-CN" altLang="en-US" sz="2400" b="1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188960" y="1362710"/>
            <a:ext cx="16833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Comic Sans MS" panose="030F0702030302020204" pitchFamily="66" charset="0"/>
              </a:rPr>
              <a:t>读场景</a:t>
            </a:r>
            <a:endParaRPr lang="zh-CN" altLang="en-US" sz="2400" b="1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459345" y="2245995"/>
            <a:ext cx="3141980" cy="54229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573010" y="2286635"/>
            <a:ext cx="31375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划题干关键词</a:t>
            </a:r>
            <a:r>
              <a:rPr lang="en-US" altLang="zh-CN" sz="2400" b="1">
                <a:solidFill>
                  <a:schemeClr val="bg1"/>
                </a:solidFill>
              </a:rPr>
              <a:t>+</a:t>
            </a:r>
            <a:r>
              <a:rPr lang="zh-CN" altLang="en-US" sz="2400" b="1">
                <a:solidFill>
                  <a:schemeClr val="bg1"/>
                </a:solidFill>
              </a:rPr>
              <a:t>预判</a:t>
            </a:r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8580120" y="1927225"/>
            <a:ext cx="304165" cy="31877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3" name="下箭头 22"/>
          <p:cNvSpPr/>
          <p:nvPr/>
        </p:nvSpPr>
        <p:spPr>
          <a:xfrm>
            <a:off x="8580120" y="1043940"/>
            <a:ext cx="304165" cy="31877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63" name="姓"/>
          <p:cNvSpPr txBox="1"/>
          <p:nvPr/>
        </p:nvSpPr>
        <p:spPr>
          <a:xfrm>
            <a:off x="4911408" y="3239769"/>
            <a:ext cx="345440" cy="39878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6">
                    <a:lumOff val="-9446"/>
                  </a:schemeClr>
                </a:solidFill>
              </a:defRPr>
            </a:lvl1pPr>
          </a:lstStyle>
          <a:p>
            <a:r>
              <a:rPr sz="20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姓</a:t>
            </a:r>
            <a:endParaRPr sz="2000" b="1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64" name="日期"/>
          <p:cNvSpPr txBox="1"/>
          <p:nvPr/>
        </p:nvSpPr>
        <p:spPr>
          <a:xfrm>
            <a:off x="4445789" y="3725231"/>
            <a:ext cx="600710" cy="39878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6">
                    <a:lumOff val="-9446"/>
                  </a:schemeClr>
                </a:solidFill>
              </a:defRPr>
            </a:lvl1pPr>
          </a:lstStyle>
          <a:p>
            <a:r>
              <a:rPr sz="20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日期</a:t>
            </a:r>
            <a:endParaRPr sz="2000" b="1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65" name="课程名"/>
          <p:cNvSpPr txBox="1"/>
          <p:nvPr/>
        </p:nvSpPr>
        <p:spPr>
          <a:xfrm>
            <a:off x="4497390" y="4576939"/>
            <a:ext cx="855980" cy="39878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6">
                    <a:lumOff val="-9446"/>
                  </a:schemeClr>
                </a:solidFill>
              </a:defRPr>
            </a:lvl1pPr>
          </a:lstStyle>
          <a:p>
            <a:r>
              <a:rPr sz="2000" b="1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课程名</a:t>
            </a:r>
            <a:endParaRPr sz="2000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66" name="时间"/>
          <p:cNvSpPr txBox="1"/>
          <p:nvPr/>
        </p:nvSpPr>
        <p:spPr>
          <a:xfrm>
            <a:off x="4609619" y="5071987"/>
            <a:ext cx="600710" cy="39878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6">
                    <a:lumOff val="-9446"/>
                  </a:schemeClr>
                </a:solidFill>
              </a:defRPr>
            </a:lvl1pPr>
          </a:lstStyle>
          <a:p>
            <a:r>
              <a:rPr sz="2000" b="1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时间</a:t>
            </a:r>
            <a:endParaRPr sz="2000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67" name="线条"/>
          <p:cNvSpPr/>
          <p:nvPr/>
        </p:nvSpPr>
        <p:spPr>
          <a:xfrm flipV="1">
            <a:off x="1875790" y="3560445"/>
            <a:ext cx="594995" cy="1143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568" name="线条"/>
          <p:cNvSpPr/>
          <p:nvPr/>
        </p:nvSpPr>
        <p:spPr>
          <a:xfrm>
            <a:off x="1875527" y="4041407"/>
            <a:ext cx="789941" cy="1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570" name="线条"/>
          <p:cNvSpPr/>
          <p:nvPr/>
        </p:nvSpPr>
        <p:spPr>
          <a:xfrm>
            <a:off x="1875929" y="4952801"/>
            <a:ext cx="1286232" cy="1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572" name="线条"/>
          <p:cNvSpPr/>
          <p:nvPr/>
        </p:nvSpPr>
        <p:spPr>
          <a:xfrm>
            <a:off x="2397808" y="6288742"/>
            <a:ext cx="561341" cy="1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573" name="线条"/>
          <p:cNvSpPr/>
          <p:nvPr/>
        </p:nvSpPr>
        <p:spPr>
          <a:xfrm>
            <a:off x="4415790" y="5868670"/>
            <a:ext cx="495935" cy="127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574" name="食物"/>
          <p:cNvSpPr txBox="1"/>
          <p:nvPr/>
        </p:nvSpPr>
        <p:spPr>
          <a:xfrm>
            <a:off x="4752660" y="5913753"/>
            <a:ext cx="600710" cy="39878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6">
                    <a:lumOff val="-9446"/>
                  </a:schemeClr>
                </a:solidFill>
              </a:defRPr>
            </a:lvl1pPr>
          </a:lstStyle>
          <a:p>
            <a:r>
              <a:rPr sz="2000" b="1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食物</a:t>
            </a:r>
            <a:endParaRPr sz="2000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线条"/>
          <p:cNvSpPr/>
          <p:nvPr/>
        </p:nvSpPr>
        <p:spPr>
          <a:xfrm flipV="1">
            <a:off x="1889760" y="5389880"/>
            <a:ext cx="1123315" cy="2159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5" name="下箭头 4"/>
          <p:cNvSpPr/>
          <p:nvPr/>
        </p:nvSpPr>
        <p:spPr>
          <a:xfrm>
            <a:off x="8587105" y="2921000"/>
            <a:ext cx="304165" cy="31877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698105" y="3274060"/>
            <a:ext cx="2609850" cy="54229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30465" y="3314700"/>
            <a:ext cx="27774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   </a:t>
            </a:r>
            <a:r>
              <a:rPr lang="zh-CN" altLang="en-US" sz="2400" b="1">
                <a:solidFill>
                  <a:schemeClr val="bg1"/>
                </a:solidFill>
              </a:rPr>
              <a:t>速记</a:t>
            </a:r>
            <a:r>
              <a:rPr lang="en-US" altLang="zh-CN" sz="2400" b="1">
                <a:solidFill>
                  <a:schemeClr val="bg1"/>
                </a:solidFill>
              </a:rPr>
              <a:t>(</a:t>
            </a:r>
            <a:r>
              <a:rPr lang="zh-CN" altLang="en-US" sz="2400" b="1">
                <a:solidFill>
                  <a:schemeClr val="bg1"/>
                </a:solidFill>
              </a:rPr>
              <a:t>所听即所得</a:t>
            </a:r>
            <a:r>
              <a:rPr lang="en-US" altLang="zh-CN" sz="2400" b="1">
                <a:solidFill>
                  <a:schemeClr val="bg1"/>
                </a:solidFill>
              </a:rPr>
              <a:t>)</a:t>
            </a:r>
            <a:endParaRPr lang="en-US" altLang="zh-CN" sz="2400" b="1">
              <a:solidFill>
                <a:schemeClr val="bg1"/>
              </a:solidFill>
            </a:endParaRPr>
          </a:p>
        </p:txBody>
      </p:sp>
      <p:sp>
        <p:nvSpPr>
          <p:cNvPr id="8" name="下箭头 7"/>
          <p:cNvSpPr/>
          <p:nvPr/>
        </p:nvSpPr>
        <p:spPr>
          <a:xfrm>
            <a:off x="8587105" y="3914775"/>
            <a:ext cx="304165" cy="31877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321675" y="4250690"/>
            <a:ext cx="1045210" cy="54229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88960" y="4291330"/>
            <a:ext cx="12871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   </a:t>
            </a:r>
            <a:r>
              <a:rPr lang="zh-CN" altLang="en-US" sz="2400" b="1">
                <a:solidFill>
                  <a:schemeClr val="bg1"/>
                </a:solidFill>
              </a:rPr>
              <a:t>检查</a:t>
            </a:r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2401" y="32097"/>
            <a:ext cx="2233599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9-2-1</a:t>
            </a:r>
            <a:r>
              <a:rPr lang="zh-CN" altLang="en-US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P33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17" grpId="1" animBg="1"/>
      <p:bldP spid="17" grpId="2" bldLvl="0" animBg="1"/>
      <p:bldP spid="19" grpId="1" animBg="1"/>
      <p:bldP spid="19" grpId="2" bldLvl="0" animBg="1"/>
      <p:bldP spid="18" grpId="1"/>
      <p:bldP spid="18" grpId="2"/>
      <p:bldP spid="20" grpId="1"/>
      <p:bldP spid="20" grpId="2"/>
      <p:bldP spid="21" grpId="1" animBg="1"/>
      <p:bldP spid="21" grpId="2" bldLvl="0" animBg="1"/>
      <p:bldP spid="22" grpId="1"/>
      <p:bldP spid="22" grpId="2"/>
      <p:bldP spid="563" grpId="0" animBg="1"/>
      <p:bldP spid="564" grpId="0" animBg="1"/>
      <p:bldP spid="565" grpId="0" animBg="1"/>
      <p:bldP spid="566" grpId="0" animBg="1"/>
      <p:bldP spid="574" grpId="0" animBg="1"/>
      <p:bldP spid="6" grpId="1" animBg="1"/>
      <p:bldP spid="6" grpId="2" bldLvl="0" animBg="1"/>
      <p:bldP spid="7" grpId="1"/>
      <p:bldP spid="7" grpId="2"/>
      <p:bldP spid="9" grpId="1" animBg="1"/>
      <p:bldP spid="9" grpId="2" bldLvl="0" animBg="1"/>
      <p:bldP spid="10" grpId="1"/>
      <p:bldP spid="10" grpId="2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图片 1" descr="921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775" y="1252220"/>
            <a:ext cx="8894445" cy="17233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5298" name="图片 2" descr="921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15" y="2869565"/>
            <a:ext cx="8837295" cy="25361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52401" y="32097"/>
            <a:ext cx="2233599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9-2-1</a:t>
            </a:r>
            <a:r>
              <a:rPr lang="zh-CN" altLang="en-US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P33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67" name="线条"/>
          <p:cNvSpPr/>
          <p:nvPr/>
        </p:nvSpPr>
        <p:spPr>
          <a:xfrm flipV="1">
            <a:off x="1502410" y="1674495"/>
            <a:ext cx="937260" cy="381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p/>
        </p:txBody>
      </p:sp>
      <p:sp>
        <p:nvSpPr>
          <p:cNvPr id="4" name="线条"/>
          <p:cNvSpPr/>
          <p:nvPr/>
        </p:nvSpPr>
        <p:spPr>
          <a:xfrm flipV="1">
            <a:off x="481330" y="2270125"/>
            <a:ext cx="937260" cy="381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p/>
        </p:txBody>
      </p:sp>
      <p:sp>
        <p:nvSpPr>
          <p:cNvPr id="6" name="线条"/>
          <p:cNvSpPr/>
          <p:nvPr/>
        </p:nvSpPr>
        <p:spPr>
          <a:xfrm flipV="1">
            <a:off x="478790" y="3427095"/>
            <a:ext cx="937260" cy="381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p/>
        </p:txBody>
      </p:sp>
      <p:sp>
        <p:nvSpPr>
          <p:cNvPr id="7" name="文本框 6"/>
          <p:cNvSpPr txBox="1"/>
          <p:nvPr/>
        </p:nvSpPr>
        <p:spPr>
          <a:xfrm>
            <a:off x="5360035" y="125222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房型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31715" y="18440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爱好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274435" y="37001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地点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88635" y="41376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形容词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37075" y="33489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形容词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11" grpId="0"/>
      <p:bldP spid="11" grpId="1"/>
      <p:bldP spid="9" grpId="0"/>
      <p:bldP spid="9" grpId="1"/>
      <p:bldP spid="10" grpId="0"/>
      <p:bldP spid="10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988820" y="1289050"/>
            <a:ext cx="6096000" cy="3046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ym typeface="+mn-ea"/>
              </a:rPr>
              <a:t>听：</a:t>
            </a:r>
            <a:r>
              <a:rPr lang="zh-CN" sz="3200">
                <a:solidFill>
                  <a:srgbClr val="FF0000"/>
                </a:solidFill>
                <a:sym typeface="+mn-ea"/>
              </a:rPr>
              <a:t>已圈定位词</a:t>
            </a:r>
            <a:endParaRPr lang="zh-CN" sz="3200">
              <a:solidFill>
                <a:srgbClr val="FF0000"/>
              </a:solidFill>
              <a:sym typeface="+mn-ea"/>
            </a:endParaRPr>
          </a:p>
          <a:p>
            <a:r>
              <a:rPr lang="zh-CN" sz="3200">
                <a:solidFill>
                  <a:srgbClr val="FF0000"/>
                </a:solidFill>
                <a:sym typeface="+mn-ea"/>
              </a:rPr>
              <a:t> 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      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逻辑连接词</a:t>
            </a:r>
            <a:endParaRPr lang="zh-CN" altLang="en-US" sz="3200" b="1">
              <a:solidFill>
                <a:srgbClr val="FF0000"/>
              </a:solidFill>
              <a:sym typeface="+mn-ea"/>
            </a:endParaRPr>
          </a:p>
          <a:p>
            <a:endParaRPr lang="zh-CN" altLang="en-US" sz="3200" b="1">
              <a:solidFill>
                <a:srgbClr val="FF0000"/>
              </a:solidFill>
              <a:sym typeface="+mn-ea"/>
            </a:endParaRPr>
          </a:p>
          <a:p>
            <a:r>
              <a:rPr lang="zh-CN" altLang="en-US" sz="3200">
                <a:sym typeface="+mn-ea"/>
              </a:rPr>
              <a:t>写：</a:t>
            </a:r>
            <a:r>
              <a:rPr lang="en-US" altLang="zh-CN" sz="3200">
                <a:sym typeface="+mn-ea"/>
              </a:rPr>
              <a:t>“</a:t>
            </a:r>
            <a:r>
              <a:rPr lang="zh-CN" altLang="en-US" sz="3200">
                <a:sym typeface="+mn-ea"/>
              </a:rPr>
              <a:t>所听即所得</a:t>
            </a:r>
            <a:r>
              <a:rPr lang="en-US" altLang="zh-CN" sz="3200">
                <a:sym typeface="+mn-ea"/>
              </a:rPr>
              <a:t>” </a:t>
            </a:r>
            <a:r>
              <a:rPr lang="zh-CN" altLang="en-US" sz="3200">
                <a:sym typeface="+mn-ea"/>
              </a:rPr>
              <a:t>简写</a:t>
            </a:r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r>
              <a:rPr lang="zh-CN" altLang="en-US" sz="3200">
                <a:sym typeface="+mn-ea"/>
              </a:rPr>
              <a:t>查：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格式、单复数、时态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...</a:t>
            </a:r>
            <a:endParaRPr lang="en-US" altLang="zh-CN" sz="3200">
              <a:solidFill>
                <a:srgbClr val="FF0000"/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1133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49" name="图片 1" descr="9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6388" y="765175"/>
            <a:ext cx="5918200" cy="5643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2146935" y="1504315"/>
            <a:ext cx="2225040" cy="23876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397760" y="2060575"/>
            <a:ext cx="2211705" cy="32004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445375" y="551180"/>
            <a:ext cx="2573655" cy="46355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459345" y="1362710"/>
            <a:ext cx="2559685" cy="4343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860665" y="583565"/>
            <a:ext cx="20453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Comic Sans MS" panose="030F0702030302020204" pitchFamily="66" charset="0"/>
              </a:rPr>
              <a:t>读字数要求</a:t>
            </a:r>
            <a:endParaRPr lang="zh-CN" altLang="en-US" sz="2400" b="1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188960" y="1362710"/>
            <a:ext cx="16833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Comic Sans MS" panose="030F0702030302020204" pitchFamily="66" charset="0"/>
              </a:rPr>
              <a:t>读场景</a:t>
            </a:r>
            <a:endParaRPr lang="zh-CN" altLang="en-US" sz="2400" b="1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459345" y="2245995"/>
            <a:ext cx="3141980" cy="54229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573010" y="2286635"/>
            <a:ext cx="31375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划题干关键词</a:t>
            </a:r>
            <a:r>
              <a:rPr lang="en-US" altLang="zh-CN" sz="2400" b="1">
                <a:solidFill>
                  <a:schemeClr val="bg1"/>
                </a:solidFill>
              </a:rPr>
              <a:t>+</a:t>
            </a:r>
            <a:r>
              <a:rPr lang="zh-CN" altLang="en-US" sz="2400" b="1">
                <a:solidFill>
                  <a:schemeClr val="bg1"/>
                </a:solidFill>
              </a:rPr>
              <a:t>预判</a:t>
            </a:r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8580120" y="1927225"/>
            <a:ext cx="304165" cy="31877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3" name="下箭头 22"/>
          <p:cNvSpPr/>
          <p:nvPr/>
        </p:nvSpPr>
        <p:spPr>
          <a:xfrm>
            <a:off x="8580120" y="1043940"/>
            <a:ext cx="304165" cy="31877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67" name="线条"/>
          <p:cNvSpPr/>
          <p:nvPr/>
        </p:nvSpPr>
        <p:spPr>
          <a:xfrm flipV="1">
            <a:off x="1875790" y="3560445"/>
            <a:ext cx="594995" cy="1143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568" name="线条"/>
          <p:cNvSpPr/>
          <p:nvPr/>
        </p:nvSpPr>
        <p:spPr>
          <a:xfrm>
            <a:off x="1875527" y="4041407"/>
            <a:ext cx="789941" cy="1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570" name="线条"/>
          <p:cNvSpPr/>
          <p:nvPr/>
        </p:nvSpPr>
        <p:spPr>
          <a:xfrm>
            <a:off x="1875929" y="4952801"/>
            <a:ext cx="1286232" cy="1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572" name="线条"/>
          <p:cNvSpPr/>
          <p:nvPr/>
        </p:nvSpPr>
        <p:spPr>
          <a:xfrm>
            <a:off x="2397808" y="6288742"/>
            <a:ext cx="561341" cy="1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573" name="线条"/>
          <p:cNvSpPr/>
          <p:nvPr/>
        </p:nvSpPr>
        <p:spPr>
          <a:xfrm>
            <a:off x="4415790" y="5868670"/>
            <a:ext cx="495935" cy="127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15" name="线条"/>
          <p:cNvSpPr/>
          <p:nvPr/>
        </p:nvSpPr>
        <p:spPr>
          <a:xfrm>
            <a:off x="1889760" y="5389245"/>
            <a:ext cx="2045335" cy="635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5" name="下箭头 4"/>
          <p:cNvSpPr/>
          <p:nvPr/>
        </p:nvSpPr>
        <p:spPr>
          <a:xfrm>
            <a:off x="8587105" y="2921000"/>
            <a:ext cx="304165" cy="31877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698105" y="3274060"/>
            <a:ext cx="2609850" cy="54229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30465" y="3314700"/>
            <a:ext cx="27774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   </a:t>
            </a:r>
            <a:r>
              <a:rPr lang="zh-CN" altLang="en-US" sz="2400" b="1">
                <a:solidFill>
                  <a:schemeClr val="bg1"/>
                </a:solidFill>
              </a:rPr>
              <a:t>速记</a:t>
            </a:r>
            <a:r>
              <a:rPr lang="en-US" altLang="zh-CN" sz="2400" b="1">
                <a:solidFill>
                  <a:schemeClr val="bg1"/>
                </a:solidFill>
              </a:rPr>
              <a:t>(</a:t>
            </a:r>
            <a:r>
              <a:rPr lang="zh-CN" altLang="en-US" sz="2400" b="1">
                <a:solidFill>
                  <a:schemeClr val="bg1"/>
                </a:solidFill>
              </a:rPr>
              <a:t>所听即所得</a:t>
            </a:r>
            <a:r>
              <a:rPr lang="en-US" altLang="zh-CN" sz="2400" b="1">
                <a:solidFill>
                  <a:schemeClr val="bg1"/>
                </a:solidFill>
              </a:rPr>
              <a:t>)</a:t>
            </a:r>
            <a:endParaRPr lang="en-US" altLang="zh-CN" sz="2400" b="1">
              <a:solidFill>
                <a:schemeClr val="bg1"/>
              </a:solidFill>
            </a:endParaRPr>
          </a:p>
        </p:txBody>
      </p:sp>
      <p:sp>
        <p:nvSpPr>
          <p:cNvPr id="8" name="下箭头 7"/>
          <p:cNvSpPr/>
          <p:nvPr/>
        </p:nvSpPr>
        <p:spPr>
          <a:xfrm>
            <a:off x="8587105" y="3914775"/>
            <a:ext cx="304165" cy="31877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321675" y="4250690"/>
            <a:ext cx="1045210" cy="54229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88960" y="4291330"/>
            <a:ext cx="12871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   </a:t>
            </a:r>
            <a:r>
              <a:rPr lang="zh-CN" altLang="en-US" sz="2400" b="1">
                <a:solidFill>
                  <a:schemeClr val="bg1"/>
                </a:solidFill>
              </a:rPr>
              <a:t>检查</a:t>
            </a:r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67935" y="3199765"/>
            <a:ext cx="16833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FF0000"/>
                </a:solidFill>
              </a:rPr>
              <a:t>Bhatt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420235" y="3611245"/>
            <a:ext cx="1682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FF0000"/>
                </a:solidFill>
              </a:rPr>
              <a:t>31 March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509770" y="4547870"/>
            <a:ext cx="11690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FF0000"/>
                </a:solidFill>
              </a:rPr>
              <a:t>Nursing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93590" y="5030470"/>
            <a:ext cx="10852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FF0000"/>
                </a:solidFill>
              </a:rPr>
              <a:t>2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893945" y="5088255"/>
            <a:ext cx="5816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solidFill>
                  <a:srgbClr val="0070C0"/>
                </a:solidFill>
              </a:rPr>
              <a:t>It'll take three years,</a:t>
            </a:r>
            <a:r>
              <a:rPr lang="en-US" altLang="zh-CN" b="1" u="sng">
                <a:solidFill>
                  <a:srgbClr val="0070C0"/>
                </a:solidFill>
              </a:rPr>
              <a:t>but</a:t>
            </a:r>
            <a:r>
              <a:rPr lang="en-US" altLang="zh-CN" b="1">
                <a:solidFill>
                  <a:srgbClr val="0070C0"/>
                </a:solidFill>
              </a:rPr>
              <a:t> + I'd only like to stay in hall for </a:t>
            </a:r>
            <a:r>
              <a:rPr lang="en-US" altLang="zh-CN" b="1" u="sng">
                <a:solidFill>
                  <a:srgbClr val="0070C0"/>
                </a:solidFill>
              </a:rPr>
              <a:t>two</a:t>
            </a:r>
            <a:endParaRPr lang="en-US" altLang="zh-CN" b="1" u="sng">
              <a:solidFill>
                <a:srgbClr val="0070C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707255" y="5925185"/>
            <a:ext cx="1195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FF0000"/>
                </a:solidFill>
              </a:rPr>
              <a:t>meat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2401" y="32097"/>
            <a:ext cx="2233599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9-2-1</a:t>
            </a:r>
            <a:r>
              <a:rPr lang="zh-CN" altLang="en-US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P33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6" grpId="0"/>
      <p:bldP spid="16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图片 1" descr="921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775" y="1252220"/>
            <a:ext cx="8894445" cy="17233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5298" name="图片 2" descr="921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15" y="2869565"/>
            <a:ext cx="8837295" cy="25361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04775" y="656590"/>
            <a:ext cx="15430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</a:rPr>
              <a:t>the best option=</a:t>
            </a:r>
            <a:endParaRPr lang="en-US" altLang="zh-CN" sz="2000" b="1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96205" y="1302385"/>
            <a:ext cx="12795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FF0000"/>
                </a:solidFill>
              </a:rPr>
              <a:t>bedsit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11700" y="1873250"/>
            <a:ext cx="12661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</a:rPr>
              <a:t>theatre</a:t>
            </a:r>
            <a:endParaRPr lang="en-US" altLang="zh-CN" sz="2000" b="1" dirty="0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14850" y="3347085"/>
            <a:ext cx="12096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FF0000"/>
                </a:solidFill>
              </a:rPr>
              <a:t>mature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226175" y="3745865"/>
            <a:ext cx="9874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FF0000"/>
                </a:solidFill>
              </a:rPr>
              <a:t>town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58155" y="4151630"/>
            <a:ext cx="12788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FF0000"/>
                </a:solidFill>
              </a:rPr>
              <a:t>shared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38060" y="3745865"/>
            <a:ext cx="18078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</a:rPr>
              <a:t>out of town</a:t>
            </a:r>
            <a:endParaRPr lang="en-US" altLang="zh-CN" sz="2000" b="1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2401" y="32097"/>
            <a:ext cx="2233599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9-2-1</a:t>
            </a:r>
            <a:r>
              <a:rPr lang="zh-CN" altLang="en-US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P33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1" name="图片 100"/>
          <p:cNvPicPr/>
          <p:nvPr/>
        </p:nvPicPr>
        <p:blipFill>
          <a:blip r:embed="rId5"/>
          <a:stretch>
            <a:fillRect/>
          </a:stretch>
        </p:blipFill>
        <p:spPr>
          <a:xfrm>
            <a:off x="6992620" y="387350"/>
            <a:ext cx="2800985" cy="17830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2" grpId="0"/>
      <p:bldP spid="2" grpId="1"/>
      <p:bldP spid="4" grpId="0"/>
      <p:bldP spid="4" grpId="1"/>
      <p:bldP spid="6" grpId="0"/>
      <p:bldP spid="6" grpId="1"/>
      <p:bldP spid="7" grpId="0"/>
      <p:bldP spid="7" grpId="1"/>
      <p:bldP spid="9" grpId="0"/>
      <p:bldP spid="9" grpId="1"/>
      <p:bldP spid="8" grpId="0"/>
      <p:bldP spid="8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078990" y="731520"/>
            <a:ext cx="406400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答案：</a:t>
            </a:r>
            <a:endParaRPr lang="zh-CN" altLang="en-US" sz="2400"/>
          </a:p>
          <a:p>
            <a:r>
              <a:rPr lang="en-US" altLang="zh-CN" sz="2400"/>
              <a:t>1.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Bhatt</a:t>
            </a:r>
            <a:endParaRPr lang="en-US" altLang="zh-CN" sz="2400" b="1">
              <a:solidFill>
                <a:srgbClr val="FF0000"/>
              </a:solidFill>
            </a:endParaRPr>
          </a:p>
          <a:p>
            <a:r>
              <a:rPr lang="en-US" altLang="zh-CN" sz="2400"/>
              <a:t>2.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31 March</a:t>
            </a:r>
            <a:endParaRPr lang="en-US" altLang="zh-CN" sz="2400" b="1">
              <a:solidFill>
                <a:srgbClr val="FF0000"/>
              </a:solidFill>
              <a:sym typeface="+mn-ea"/>
            </a:endParaRPr>
          </a:p>
          <a:p>
            <a:r>
              <a:rPr lang="en-US" altLang="zh-CN" sz="2400"/>
              <a:t>3.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Nursing</a:t>
            </a:r>
            <a:endParaRPr lang="en-US" altLang="zh-CN" sz="2400" b="1">
              <a:solidFill>
                <a:srgbClr val="FF0000"/>
              </a:solidFill>
            </a:endParaRPr>
          </a:p>
          <a:p>
            <a:r>
              <a:rPr lang="en-US" altLang="zh-CN" sz="2400"/>
              <a:t>4.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2 (two)</a:t>
            </a:r>
            <a:endParaRPr lang="en-US" altLang="zh-CN" sz="2400" b="1">
              <a:solidFill>
                <a:srgbClr val="FF0000"/>
              </a:solidFill>
            </a:endParaRPr>
          </a:p>
          <a:p>
            <a:r>
              <a:rPr lang="en-US" altLang="zh-CN" sz="2400"/>
              <a:t>5.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meat</a:t>
            </a:r>
            <a:endParaRPr lang="en-US" altLang="zh-CN" sz="2400" b="1">
              <a:solidFill>
                <a:srgbClr val="FF0000"/>
              </a:solidFill>
              <a:sym typeface="+mn-ea"/>
            </a:endParaRPr>
          </a:p>
          <a:p>
            <a:r>
              <a:rPr lang="en-US" altLang="zh-CN" sz="2400"/>
              <a:t>6.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bedsit</a:t>
            </a:r>
            <a:endParaRPr lang="en-US" altLang="zh-CN" sz="2400" b="1">
              <a:solidFill>
                <a:srgbClr val="FF0000"/>
              </a:solidFill>
              <a:sym typeface="+mn-ea"/>
            </a:endParaRPr>
          </a:p>
          <a:p>
            <a:r>
              <a:rPr lang="en-US" altLang="zh-CN" sz="2400"/>
              <a:t>7. </a:t>
            </a:r>
            <a:r>
              <a:rPr lang="en-US" altLang="zh-CN" sz="2400" b="1" dirty="0">
                <a:solidFill>
                  <a:srgbClr val="FF0000"/>
                </a:solidFill>
                <a:sym typeface="+mn-ea"/>
              </a:rPr>
              <a:t>theatre</a:t>
            </a:r>
            <a:endParaRPr lang="en-US" altLang="zh-CN" sz="2400" b="1" dirty="0">
              <a:solidFill>
                <a:srgbClr val="FF0000"/>
              </a:solidFill>
            </a:endParaRPr>
          </a:p>
          <a:p>
            <a:r>
              <a:rPr lang="en-US" altLang="zh-CN" sz="2400"/>
              <a:t>8.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mature</a:t>
            </a:r>
            <a:endParaRPr lang="en-US" altLang="zh-CN" sz="2400" b="1">
              <a:solidFill>
                <a:srgbClr val="FF0000"/>
              </a:solidFill>
              <a:sym typeface="+mn-ea"/>
            </a:endParaRPr>
          </a:p>
          <a:p>
            <a:r>
              <a:rPr lang="en-US" altLang="zh-CN" sz="2400"/>
              <a:t>9.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town</a:t>
            </a:r>
            <a:endParaRPr lang="en-US" altLang="zh-CN" sz="2400" b="1">
              <a:solidFill>
                <a:srgbClr val="FF0000"/>
              </a:solidFill>
            </a:endParaRPr>
          </a:p>
          <a:p>
            <a:r>
              <a:rPr lang="en-US" altLang="zh-CN" sz="2400"/>
              <a:t>10.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shared</a:t>
            </a:r>
            <a:endParaRPr lang="en-US" altLang="zh-CN" sz="2400" b="1">
              <a:solidFill>
                <a:srgbClr val="FF0000"/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2840" y="1729740"/>
            <a:ext cx="697293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/>
              <a:t>同义替换：</a:t>
            </a:r>
            <a:endParaRPr lang="zh-CN" altLang="en-US" sz="3200" b="1"/>
          </a:p>
          <a:p>
            <a:endParaRPr lang="zh-CN" altLang="en-US" sz="3200" b="1"/>
          </a:p>
        </p:txBody>
      </p:sp>
      <p:sp>
        <p:nvSpPr>
          <p:cNvPr id="3" name="文本框 2"/>
          <p:cNvSpPr txBox="1"/>
          <p:nvPr/>
        </p:nvSpPr>
        <p:spPr>
          <a:xfrm>
            <a:off x="1132840" y="2545080"/>
            <a:ext cx="697293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/>
              <a:t>the best option = preferred</a:t>
            </a:r>
            <a:endParaRPr lang="en-US" altLang="zh-CN" sz="3200" b="1"/>
          </a:p>
          <a:p>
            <a:endParaRPr lang="en-US" altLang="zh-CN" sz="3200" b="1"/>
          </a:p>
          <a:p>
            <a:r>
              <a:rPr lang="en-US" altLang="zh-CN" sz="3200" b="1"/>
              <a:t>outside = out of town  </a:t>
            </a:r>
            <a:endParaRPr lang="en-US" altLang="zh-CN" sz="3200" b="1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object 27"/>
          <p:cNvSpPr/>
          <p:nvPr/>
        </p:nvSpPr>
        <p:spPr>
          <a:xfrm>
            <a:off x="2298700" y="1511300"/>
            <a:ext cx="6904990" cy="416750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 panose="020F0502020204030204"/>
              </a:defRPr>
            </a:pPr>
          </a:p>
        </p:txBody>
      </p:sp>
      <p:sp>
        <p:nvSpPr>
          <p:cNvPr id="382" name="文本框 1"/>
          <p:cNvSpPr txBox="1"/>
          <p:nvPr/>
        </p:nvSpPr>
        <p:spPr>
          <a:xfrm>
            <a:off x="4497413" y="5894980"/>
            <a:ext cx="1458296" cy="64516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latin typeface="+mn-lt"/>
                <a:ea typeface="+mn-ea"/>
                <a:cs typeface="+mn-cs"/>
                <a:sym typeface="Calibri" panose="020F0502020204030204"/>
              </a:defRPr>
            </a:lvl1pPr>
          </a:lstStyle>
          <a:p>
            <a:r>
              <a:t>To let</a:t>
            </a:r>
          </a:p>
        </p:txBody>
      </p:sp>
      <p:sp>
        <p:nvSpPr>
          <p:cNvPr id="383" name="文本框 1"/>
          <p:cNvSpPr txBox="1"/>
          <p:nvPr/>
        </p:nvSpPr>
        <p:spPr>
          <a:xfrm>
            <a:off x="5955874" y="5894980"/>
            <a:ext cx="1138730" cy="64516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600">
                <a:latin typeface="+mn-lt"/>
                <a:ea typeface="+mn-ea"/>
                <a:cs typeface="+mn-cs"/>
                <a:sym typeface="Calibri" panose="020F0502020204030204"/>
              </a:defRPr>
            </a:lvl1pPr>
          </a:lstStyle>
          <a:p>
            <a:r>
              <a:t>租赁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094855" y="5894705"/>
            <a:ext cx="1623695" cy="64516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latin typeface="+mn-lt"/>
                <a:ea typeface="+mn-ea"/>
                <a:cs typeface="+mn-cs"/>
                <a:sym typeface="Calibri" panose="020F0502020204030204"/>
              </a:defRPr>
            </a:lvl1pPr>
          </a:lstStyle>
          <a:p>
            <a:r>
              <a:rPr lang="en-US">
                <a:solidFill>
                  <a:srgbClr val="FF0000"/>
                </a:solidFill>
              </a:rPr>
              <a:t>(lease)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-658383" y="0"/>
            <a:ext cx="1316765" cy="131676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58382" y="366208"/>
            <a:ext cx="227457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Gill Sans Ultra Bold" panose="020B0A02020104020203" charset="0"/>
                <a:ea typeface="等线" panose="02010600030101010101" pitchFamily="2" charset="-122"/>
                <a:cs typeface="Times New Roman" panose="02020603050405020304" pitchFamily="18" charset="0"/>
              </a:rPr>
              <a:t>Vocabulary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Gill Sans Ultra Bold" panose="020B0A02020104020203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3" grpId="1" animBg="1" advAuto="0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3431704" y="3337842"/>
            <a:ext cx="5544616" cy="191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6023992" y="1052736"/>
            <a:ext cx="0" cy="46085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7680176" y="3429000"/>
            <a:ext cx="1535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latin typeface="Times New Roman Regular" panose="02020603050405020304" charset="0"/>
                <a:ea typeface="华文细黑" panose="02010600040101010101" charset="-122"/>
                <a:cs typeface="Times New Roman Regular" panose="02020603050405020304" charset="0"/>
                <a:sym typeface="+mn-ea"/>
              </a:rPr>
              <a:t>Conversation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2931402" y="3447809"/>
            <a:ext cx="21112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defTabSz="914400">
              <a:spcBef>
                <a:spcPct val="20000"/>
              </a:spcBef>
              <a:buNone/>
            </a:pPr>
            <a:r>
              <a:rPr lang="en-US" altLang="zh-CN" sz="1800" dirty="0">
                <a:latin typeface="Times New Roman Regular" panose="02020603050405020304" charset="0"/>
                <a:ea typeface="华文细黑" panose="02010600040101010101" charset="-122"/>
                <a:cs typeface="Times New Roman Regular" panose="02020603050405020304" charset="0"/>
              </a:rPr>
              <a:t>Monologue</a:t>
            </a:r>
            <a:endParaRPr lang="en-US" altLang="zh-CN" sz="1800" dirty="0">
              <a:latin typeface="Times New Roman Regular" panose="02020603050405020304" charset="0"/>
              <a:ea typeface="华文细黑" panose="02010600040101010101" charset="-122"/>
              <a:cs typeface="Times New Roman Regular" panose="02020603050405020304" charset="0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02196" y="999878"/>
            <a:ext cx="11809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latin typeface="Times New Roman Regular" panose="02020603050405020304" charset="0"/>
                <a:ea typeface="华文细黑" panose="02010600040101010101" charset="-122"/>
                <a:cs typeface="Times New Roman Regular" panose="02020603050405020304" charset="0"/>
              </a:rPr>
              <a:t>Survival</a:t>
            </a:r>
            <a:endParaRPr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4482811" y="5325624"/>
            <a:ext cx="1535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defTabSz="914400">
              <a:spcBef>
                <a:spcPct val="20000"/>
              </a:spcBef>
              <a:buNone/>
            </a:pPr>
            <a:r>
              <a:rPr lang="en-US" altLang="zh-CN" sz="1800" dirty="0">
                <a:latin typeface="Times New Roman Regular" panose="02020603050405020304" charset="0"/>
                <a:ea typeface="华文细黑" panose="02010600040101010101" charset="-122"/>
                <a:cs typeface="Times New Roman Regular" panose="02020603050405020304" charset="0"/>
              </a:rPr>
              <a:t>Academic </a:t>
            </a:r>
            <a:endParaRPr lang="en-US" altLang="zh-CN" sz="1800" dirty="0">
              <a:latin typeface="Times New Roman Regular" panose="02020603050405020304" charset="0"/>
              <a:ea typeface="华文细黑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456040" y="2008001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part</a:t>
            </a:r>
            <a:r>
              <a:rPr lang="zh-CN" altLang="en-US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altLang="zh-CN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</a:t>
            </a:r>
            <a:endParaRPr lang="zh-CN" alt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431703" y="2001828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solidFill>
                  <a:schemeClr val="accent3"/>
                </a:solidFill>
                <a:effectLst>
                  <a:reflection blurRad="6350" stA="53000" endA="300" endPos="35500" dir="5400000" sy="-90000" algn="bl" rotWithShape="0"/>
                </a:effectLst>
              </a:rPr>
              <a:t>part</a:t>
            </a:r>
            <a:r>
              <a:rPr lang="zh-CN" altLang="en-US" sz="5400" dirty="0">
                <a:ln w="0"/>
                <a:solidFill>
                  <a:schemeClr val="accent3"/>
                </a:soli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altLang="zh-CN" sz="5400" dirty="0">
                <a:ln w="0"/>
                <a:solidFill>
                  <a:schemeClr val="accent3"/>
                </a:solidFill>
                <a:effectLst>
                  <a:reflection blurRad="6350" stA="53000" endA="300" endPos="35500" dir="5400000" sy="-90000" algn="bl" rotWithShape="0"/>
                </a:effectLst>
              </a:rPr>
              <a:t>2</a:t>
            </a:r>
            <a:endParaRPr lang="zh-CN" altLang="en-US" sz="5400" b="0" cap="none" spc="0" dirty="0">
              <a:ln w="0"/>
              <a:solidFill>
                <a:schemeClr val="accent3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456039" y="4402294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solidFill>
                  <a:schemeClr val="accent6"/>
                </a:solidFill>
                <a:effectLst>
                  <a:reflection blurRad="6350" stA="53000" endA="300" endPos="35500" dir="5400000" sy="-90000" algn="bl" rotWithShape="0"/>
                </a:effectLst>
              </a:rPr>
              <a:t>part</a:t>
            </a:r>
            <a:r>
              <a:rPr lang="zh-CN" altLang="en-US" sz="5400" dirty="0">
                <a:ln w="0"/>
                <a:solidFill>
                  <a:schemeClr val="accent6"/>
                </a:soli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altLang="zh-CN" sz="5400" dirty="0">
                <a:ln w="0"/>
                <a:solidFill>
                  <a:schemeClr val="accent6"/>
                </a:solidFill>
                <a:effectLst>
                  <a:reflection blurRad="6350" stA="53000" endA="300" endPos="35500" dir="5400000" sy="-90000" algn="bl" rotWithShape="0"/>
                </a:effectLst>
              </a:rPr>
              <a:t>3</a:t>
            </a:r>
            <a:endParaRPr lang="zh-CN" altLang="en-US" sz="5400" b="0" cap="none" spc="0" dirty="0">
              <a:ln w="0"/>
              <a:solidFill>
                <a:schemeClr val="accent6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405714" y="4402294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part</a:t>
            </a:r>
            <a:r>
              <a:rPr lang="zh-CN" altLang="en-US" sz="540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altLang="zh-CN" sz="540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4</a:t>
            </a:r>
            <a:endParaRPr lang="zh-CN" altLang="en-US" sz="5400" b="0" cap="none" spc="0" dirty="0">
              <a:ln w="0"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29" name="文本框 4"/>
          <p:cNvSpPr txBox="1"/>
          <p:nvPr/>
        </p:nvSpPr>
        <p:spPr>
          <a:xfrm>
            <a:off x="335360" y="457579"/>
            <a:ext cx="3312368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Basic information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-25989" y="5160932"/>
            <a:ext cx="3431703" cy="16970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gap- fill questions 50%</a:t>
            </a:r>
            <a:endParaRPr lang="en-US" altLang="zh-CN" sz="24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multiple choice</a:t>
            </a:r>
            <a:endParaRPr lang="en-US" altLang="zh-CN" sz="24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simple matching</a:t>
            </a:r>
            <a:endParaRPr lang="zh-CN" altLang="en-US" sz="2400" dirty="0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4" grpId="0"/>
      <p:bldP spid="25" grpId="0"/>
      <p:bldP spid="2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标题 1"/>
          <p:cNvSpPr txBox="1">
            <a:spLocks noGrp="1"/>
          </p:cNvSpPr>
          <p:nvPr>
            <p:ph type="title" idx="4294967295"/>
          </p:nvPr>
        </p:nvSpPr>
        <p:spPr>
          <a:xfrm>
            <a:off x="1796554" y="209867"/>
            <a:ext cx="8229601" cy="1143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505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lvl1pPr>
          </a:lstStyle>
          <a:p>
            <a:r>
              <a:rPr sz="3600"/>
              <a:t>Location</a:t>
            </a:r>
            <a:endParaRPr sz="3600"/>
          </a:p>
        </p:txBody>
      </p:sp>
      <p:pic>
        <p:nvPicPr>
          <p:cNvPr id="424" name="图片 6" descr="图片 6"/>
          <p:cNvPicPr>
            <a:picLocks noChangeAspect="1"/>
          </p:cNvPicPr>
          <p:nvPr/>
        </p:nvPicPr>
        <p:blipFill>
          <a:blip r:embed="rId1"/>
          <a:srcRect b="5481"/>
          <a:stretch>
            <a:fillRect/>
          </a:stretch>
        </p:blipFill>
        <p:spPr>
          <a:xfrm>
            <a:off x="1129030" y="4083367"/>
            <a:ext cx="4337050" cy="25368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5" y="0"/>
                </a:moveTo>
                <a:cubicBezTo>
                  <a:pt x="942" y="0"/>
                  <a:pt x="0" y="1611"/>
                  <a:pt x="0" y="3599"/>
                </a:cubicBezTo>
                <a:lnTo>
                  <a:pt x="0" y="18001"/>
                </a:lnTo>
                <a:cubicBezTo>
                  <a:pt x="0" y="19989"/>
                  <a:pt x="942" y="21600"/>
                  <a:pt x="2105" y="21600"/>
                </a:cubicBezTo>
                <a:lnTo>
                  <a:pt x="19495" y="21600"/>
                </a:lnTo>
                <a:cubicBezTo>
                  <a:pt x="20658" y="21600"/>
                  <a:pt x="21600" y="19989"/>
                  <a:pt x="21600" y="18001"/>
                </a:cubicBezTo>
                <a:lnTo>
                  <a:pt x="21600" y="3599"/>
                </a:lnTo>
                <a:cubicBezTo>
                  <a:pt x="21600" y="1611"/>
                  <a:pt x="20658" y="0"/>
                  <a:pt x="19495" y="0"/>
                </a:cubicBezTo>
                <a:lnTo>
                  <a:pt x="2105" y="0"/>
                </a:lnTo>
                <a:close/>
              </a:path>
            </a:pathLst>
          </a:custGeom>
          <a:ln w="12700">
            <a:miter lim="400000"/>
            <a:headEnd/>
            <a:tailEnd/>
          </a:ln>
        </p:spPr>
      </p:pic>
      <p:sp>
        <p:nvSpPr>
          <p:cNvPr id="425" name="矩形 7"/>
          <p:cNvSpPr txBox="1"/>
          <p:nvPr/>
        </p:nvSpPr>
        <p:spPr>
          <a:xfrm>
            <a:off x="535940" y="1968500"/>
            <a:ext cx="5111115" cy="104140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 algn="l">
              <a:lnSpc>
                <a:spcPct val="120000"/>
              </a:lnSpc>
              <a:spcBef>
                <a:spcPts val="500"/>
              </a:spcBef>
              <a:defRPr sz="2400">
                <a:solidFill>
                  <a:srgbClr val="3366FF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dirty="0"/>
              <a:t>downtown/urban area/city center</a:t>
            </a:r>
            <a:endParaRPr sz="2000" dirty="0"/>
          </a:p>
          <a:p>
            <a:pPr algn="ctr">
              <a:lnSpc>
                <a:spcPct val="120000"/>
              </a:lnSpc>
              <a:spcBef>
                <a:spcPts val="500"/>
              </a:spcBef>
              <a:defRPr sz="2400">
                <a:solidFill>
                  <a:srgbClr val="3366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dirty="0" err="1"/>
              <a:t>市区</a:t>
            </a:r>
            <a:r>
              <a:rPr sz="2000" dirty="0"/>
              <a:t> </a:t>
            </a:r>
            <a:endParaRPr sz="2000" dirty="0"/>
          </a:p>
        </p:txBody>
      </p:sp>
      <p:sp>
        <p:nvSpPr>
          <p:cNvPr id="426" name="矩形 8"/>
          <p:cNvSpPr txBox="1"/>
          <p:nvPr/>
        </p:nvSpPr>
        <p:spPr>
          <a:xfrm>
            <a:off x="7546340" y="4831080"/>
            <a:ext cx="2933700" cy="104140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 algn="ctr">
              <a:lnSpc>
                <a:spcPct val="120000"/>
              </a:lnSpc>
              <a:spcBef>
                <a:spcPts val="500"/>
              </a:spcBef>
              <a:defRPr sz="2400">
                <a:solidFill>
                  <a:srgbClr val="3366FF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t>suburb/</a:t>
            </a:r>
            <a:r>
              <a:rPr lang="en-US"/>
              <a:t>rural </a:t>
            </a:r>
            <a:r>
              <a:t>area</a:t>
            </a:r>
          </a:p>
          <a:p>
            <a:pPr algn="l">
              <a:lnSpc>
                <a:spcPct val="120000"/>
              </a:lnSpc>
              <a:spcBef>
                <a:spcPts val="500"/>
              </a:spcBef>
              <a:defRPr sz="2400">
                <a:solidFill>
                  <a:srgbClr val="3366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     郊区</a:t>
            </a:r>
            <a:r>
              <a:rPr lang="en-US"/>
              <a:t>/</a:t>
            </a:r>
            <a:r>
              <a:rPr lang="zh-CN" altLang="en-US"/>
              <a:t>乡村</a:t>
            </a:r>
            <a:r>
              <a:t> </a:t>
            </a:r>
          </a:p>
        </p:txBody>
      </p:sp>
      <p:pic>
        <p:nvPicPr>
          <p:cNvPr id="427" name="图片 1" descr="图片 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341110" y="1460182"/>
            <a:ext cx="4138613" cy="274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84" y="0"/>
                </a:moveTo>
                <a:cubicBezTo>
                  <a:pt x="1067" y="0"/>
                  <a:pt x="0" y="1611"/>
                  <a:pt x="0" y="3599"/>
                </a:cubicBezTo>
                <a:lnTo>
                  <a:pt x="0" y="18001"/>
                </a:lnTo>
                <a:cubicBezTo>
                  <a:pt x="0" y="19989"/>
                  <a:pt x="1067" y="21600"/>
                  <a:pt x="2384" y="21600"/>
                </a:cubicBezTo>
                <a:lnTo>
                  <a:pt x="19216" y="21600"/>
                </a:lnTo>
                <a:cubicBezTo>
                  <a:pt x="20533" y="21600"/>
                  <a:pt x="21600" y="19989"/>
                  <a:pt x="21600" y="18001"/>
                </a:cubicBezTo>
                <a:lnTo>
                  <a:pt x="21600" y="3599"/>
                </a:lnTo>
                <a:cubicBezTo>
                  <a:pt x="21600" y="1611"/>
                  <a:pt x="20533" y="0"/>
                  <a:pt x="19216" y="0"/>
                </a:cubicBezTo>
                <a:lnTo>
                  <a:pt x="2384" y="0"/>
                </a:lnTo>
                <a:close/>
              </a:path>
            </a:pathLst>
          </a:custGeom>
          <a:ln w="127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4" grpId="1" bldLvl="0" animBg="1" advAuto="0"/>
      <p:bldP spid="425" grpId="2" animBg="1" advAuto="0"/>
      <p:bldP spid="426" grpId="3" animBg="1" advAuto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b6910668c7f89e868ea11f2095d36a5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5585" y="725170"/>
            <a:ext cx="4218940" cy="2072005"/>
          </a:xfrm>
          <a:prstGeom prst="rect">
            <a:avLst/>
          </a:prstGeom>
        </p:spPr>
      </p:pic>
      <p:pic>
        <p:nvPicPr>
          <p:cNvPr id="454" name="image8.jpeg" descr="image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585" y="3822700"/>
            <a:ext cx="3350260" cy="251587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55" name="on campus--…"/>
          <p:cNvSpPr txBox="1">
            <a:spLocks noGrp="1"/>
          </p:cNvSpPr>
          <p:nvPr>
            <p:ph type="body" sz="half" idx="4294967295"/>
          </p:nvPr>
        </p:nvSpPr>
        <p:spPr>
          <a:xfrm>
            <a:off x="282575" y="270509"/>
            <a:ext cx="3893185" cy="638211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185420" indent="-185420" defTabSz="493395">
              <a:lnSpc>
                <a:spcPct val="150000"/>
              </a:lnSpc>
              <a:spcBef>
                <a:spcPts val="0"/>
              </a:spcBef>
              <a:buSzTx/>
              <a:buNone/>
              <a:defRPr sz="1780">
                <a:solidFill>
                  <a:srgbClr val="558ED5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3800" dirty="0"/>
              <a:t>on campus--</a:t>
            </a:r>
            <a:endParaRPr sz="3800" dirty="0">
              <a:solidFill>
                <a:srgbClr val="558ED5"/>
              </a:solidFill>
            </a:endParaRPr>
          </a:p>
          <a:p>
            <a:pPr marL="185420" indent="-185420" defTabSz="493395">
              <a:lnSpc>
                <a:spcPct val="150000"/>
              </a:lnSpc>
              <a:spcBef>
                <a:spcPts val="0"/>
              </a:spcBef>
              <a:buSzTx/>
              <a:buNone/>
              <a:defRPr sz="1780">
                <a:solidFill>
                  <a:srgbClr val="558ED5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endParaRPr b="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楷体" panose="02010609060101010101" charset="-122"/>
            </a:endParaRPr>
          </a:p>
        </p:txBody>
      </p:sp>
      <p:pic>
        <p:nvPicPr>
          <p:cNvPr id="439" name="image2.jpeg" descr="image2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4330" y="3822700"/>
            <a:ext cx="2618105" cy="251650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440" name="image3.jpeg" descr="image3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602" y="3557150"/>
            <a:ext cx="2115395" cy="282052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" name="文本框 3"/>
          <p:cNvSpPr txBox="1"/>
          <p:nvPr/>
        </p:nvSpPr>
        <p:spPr>
          <a:xfrm>
            <a:off x="1763395" y="6398260"/>
            <a:ext cx="396049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>
                <a:solidFill>
                  <a:srgbClr val="002060"/>
                </a:solidFill>
                <a:latin typeface="Comic Sans MS" panose="030F0702030302020204" pitchFamily="66" charset="0"/>
                <a:cs typeface="Comic Sans MS" panose="030F0702030302020204" pitchFamily="66" charset="0"/>
                <a:sym typeface="+mn-ea"/>
              </a:rPr>
              <a:t>Homestay -- host family </a:t>
            </a:r>
            <a:r>
              <a:rPr>
                <a:solidFill>
                  <a:srgbClr val="002060"/>
                </a:solidFill>
                <a:latin typeface="Comic Sans MS" panose="030F0702030302020204" pitchFamily="66" charset="0"/>
                <a:ea typeface="楷体" panose="02010609060101010101" charset="-122"/>
                <a:cs typeface="Comic Sans MS" panose="030F0702030302020204" pitchFamily="66" charset="0"/>
                <a:sym typeface="楷体" panose="02010609060101010101" charset="-122"/>
              </a:rPr>
              <a:t>寄宿家庭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2060"/>
              </a:solidFill>
              <a:effectLst/>
              <a:uFillTx/>
              <a:latin typeface="Comic Sans MS" panose="030F0702030302020204" pitchFamily="66" charset="0"/>
              <a:ea typeface="楷体" panose="02010609060101010101" charset="-122"/>
              <a:cs typeface="Comic Sans MS" panose="030F0702030302020204" pitchFamily="66" charset="0"/>
              <a:sym typeface="楷体" panose="02010609060101010101" charset="-122"/>
            </a:endParaRPr>
          </a:p>
        </p:txBody>
      </p:sp>
      <p:sp>
        <p:nvSpPr>
          <p:cNvPr id="434" name="Detached house"/>
          <p:cNvSpPr txBox="1"/>
          <p:nvPr/>
        </p:nvSpPr>
        <p:spPr>
          <a:xfrm>
            <a:off x="5723890" y="6398260"/>
            <a:ext cx="2328545" cy="3670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8" tIns="45718" rIns="45718" bIns="45718" numCol="1" anchor="t">
            <a:spAutoFit/>
          </a:bodyPr>
          <a:lstStyle/>
          <a:p>
            <a:pPr defTabSz="914400">
              <a:defRPr sz="2400">
                <a:solidFill>
                  <a:schemeClr val="accent3">
                    <a:lumOff val="44000"/>
                  </a:schemeClr>
                </a:solidFill>
                <a:effectLst>
                  <a:outerShdw blurRad="63500" dir="3600000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  <a:sym typeface="Calibri" panose="020F0502020204030204"/>
              </a:defRPr>
            </a:pPr>
            <a:r>
              <a:rPr lang="en-US" sz="1800">
                <a:solidFill>
                  <a:srgbClr val="002060"/>
                </a:solidFill>
                <a:effectLst/>
                <a:latin typeface="Comic Sans MS" panose="030F0702030302020204" pitchFamily="66" charset="0"/>
                <a:cs typeface="Comic Sans MS" panose="030F0702030302020204" pitchFamily="66" charset="0"/>
              </a:rPr>
              <a:t>(</a:t>
            </a:r>
            <a:r>
              <a:rPr sz="1800">
                <a:solidFill>
                  <a:srgbClr val="002060"/>
                </a:solidFill>
                <a:effectLst/>
                <a:latin typeface="Comic Sans MS" panose="030F0702030302020204" pitchFamily="66" charset="0"/>
                <a:cs typeface="Comic Sans MS" panose="030F0702030302020204" pitchFamily="66" charset="0"/>
              </a:rPr>
              <a:t>Detached</a:t>
            </a:r>
            <a:r>
              <a:rPr lang="en-US" sz="1800">
                <a:solidFill>
                  <a:srgbClr val="002060"/>
                </a:solidFill>
                <a:effectLst/>
                <a:latin typeface="Comic Sans MS" panose="030F0702030302020204" pitchFamily="66" charset="0"/>
                <a:cs typeface="Comic Sans MS" panose="030F0702030302020204" pitchFamily="66" charset="0"/>
              </a:rPr>
              <a:t>)</a:t>
            </a:r>
            <a:r>
              <a:rPr sz="1800">
                <a:solidFill>
                  <a:srgbClr val="002060"/>
                </a:solidFill>
                <a:effectLst/>
                <a:latin typeface="Comic Sans MS" panose="030F0702030302020204" pitchFamily="66" charset="0"/>
                <a:cs typeface="Comic Sans MS" panose="030F0702030302020204" pitchFamily="66" charset="0"/>
              </a:rPr>
              <a:t> house </a:t>
            </a:r>
            <a:endParaRPr sz="1800" b="1">
              <a:solidFill>
                <a:srgbClr val="002060"/>
              </a:solidFill>
              <a:effectLst/>
              <a:latin typeface="Comic Sans MS" panose="030F0702030302020204" pitchFamily="66" charset="0"/>
              <a:cs typeface="Comic Sans MS" panose="030F0702030302020204" pitchFamily="66" charset="0"/>
            </a:endParaRPr>
          </a:p>
        </p:txBody>
      </p:sp>
      <p:sp>
        <p:nvSpPr>
          <p:cNvPr id="5" name="Detached house"/>
          <p:cNvSpPr txBox="1"/>
          <p:nvPr/>
        </p:nvSpPr>
        <p:spPr>
          <a:xfrm>
            <a:off x="8270875" y="6490970"/>
            <a:ext cx="2328545" cy="3670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8" tIns="45718" rIns="45718" bIns="45718" numCol="1" anchor="t">
            <a:spAutoFit/>
          </a:bodyPr>
          <a:lstStyle/>
          <a:p>
            <a:pPr algn="ctr"/>
            <a:r>
              <a:rPr lang="en-US">
                <a:solidFill>
                  <a:srgbClr val="002060"/>
                </a:solidFill>
                <a:latin typeface="Comic Sans MS" panose="030F0702030302020204" pitchFamily="66" charset="0"/>
                <a:cs typeface="Comic Sans MS" panose="030F0702030302020204" pitchFamily="66" charset="0"/>
                <a:sym typeface="+mn-ea"/>
              </a:rPr>
              <a:t>f</a:t>
            </a:r>
            <a:r>
              <a:rPr>
                <a:solidFill>
                  <a:srgbClr val="002060"/>
                </a:solidFill>
                <a:latin typeface="Comic Sans MS" panose="030F0702030302020204" pitchFamily="66" charset="0"/>
                <a:cs typeface="Comic Sans MS" panose="030F0702030302020204" pitchFamily="66" charset="0"/>
                <a:sym typeface="+mn-ea"/>
              </a:rPr>
              <a:t>lat /apartment</a:t>
            </a:r>
            <a:endParaRPr lang="en-US" sz="1800" b="1">
              <a:solidFill>
                <a:srgbClr val="002060"/>
              </a:solidFill>
              <a:effectLst/>
              <a:latin typeface="Comic Sans MS" panose="030F0702030302020204" pitchFamily="66" charset="0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6" name="on campus--…"/>
          <p:cNvSpPr txBox="1">
            <a:spLocks noGrp="1"/>
          </p:cNvSpPr>
          <p:nvPr/>
        </p:nvSpPr>
        <p:spPr>
          <a:xfrm>
            <a:off x="282575" y="3076576"/>
            <a:ext cx="3893185" cy="746124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normAutofit/>
          </a:bodyPr>
          <a:lstStyle>
            <a:lvl1pPr marL="342900" marR="0" indent="-3429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»"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783590" marR="0" indent="-32639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–"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219200" marR="0" indent="-3048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737360" marR="0" indent="-36576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–"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35200" marR="0" indent="-4064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»"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22860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27432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32004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36576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185420" indent="-185420" defTabSz="493395">
              <a:lnSpc>
                <a:spcPct val="150000"/>
              </a:lnSpc>
              <a:spcBef>
                <a:spcPts val="0"/>
              </a:spcBef>
              <a:buSzTx/>
              <a:buNone/>
              <a:defRPr sz="1780">
                <a:solidFill>
                  <a:srgbClr val="558ED5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2800" dirty="0"/>
              <a:t>off campus--</a:t>
            </a:r>
            <a:endParaRPr sz="2800" b="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楷体" panose="02010609060101010101" charset="-122"/>
            </a:endParaRPr>
          </a:p>
        </p:txBody>
      </p:sp>
      <p:sp>
        <p:nvSpPr>
          <p:cNvPr id="7" name="on campus--…"/>
          <p:cNvSpPr txBox="1">
            <a:spLocks noGrp="1"/>
          </p:cNvSpPr>
          <p:nvPr/>
        </p:nvSpPr>
        <p:spPr>
          <a:xfrm>
            <a:off x="2647315" y="2898775"/>
            <a:ext cx="7439025" cy="544830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normAutofit/>
          </a:bodyPr>
          <a:lstStyle>
            <a:lvl1pPr marL="342900" marR="0" indent="-3429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»"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783590" marR="0" indent="-32639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–"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219200" marR="0" indent="-3048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737360" marR="0" indent="-36576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–"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35200" marR="0" indent="-4064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»"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22860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27432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32004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36576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32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185420" indent="-185420" defTabSz="493395">
              <a:lnSpc>
                <a:spcPct val="150000"/>
              </a:lnSpc>
              <a:spcBef>
                <a:spcPts val="0"/>
              </a:spcBef>
              <a:buSzTx/>
              <a:buNone/>
              <a:defRPr sz="1780" b="1">
                <a:solidFill>
                  <a:srgbClr val="262626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1800" b="0">
                <a:solidFill>
                  <a:srgbClr val="002060"/>
                </a:solidFill>
                <a:latin typeface="Comic Sans MS" panose="030F0702030302020204" pitchFamily="66" charset="0"/>
                <a:cs typeface="Comic Sans MS" panose="030F0702030302020204" pitchFamily="66" charset="0"/>
              </a:rPr>
              <a:t>Dormitory </a:t>
            </a:r>
            <a:r>
              <a:rPr lang="en-US" sz="1800" b="0">
                <a:solidFill>
                  <a:srgbClr val="002060"/>
                </a:solidFill>
                <a:latin typeface="Comic Sans MS" panose="030F0702030302020204" pitchFamily="66" charset="0"/>
                <a:ea typeface="微软雅黑" panose="020B0503020204020204" charset="-122"/>
                <a:cs typeface="Comic Sans MS" panose="030F0702030302020204" pitchFamily="66" charset="0"/>
                <a:sym typeface="微软雅黑" panose="020B0503020204020204" charset="-122"/>
              </a:rPr>
              <a:t>(</a:t>
            </a:r>
            <a:r>
              <a:rPr sz="1800" b="0">
                <a:solidFill>
                  <a:srgbClr val="002060"/>
                </a:solidFill>
                <a:latin typeface="Comic Sans MS" panose="030F0702030302020204" pitchFamily="66" charset="0"/>
                <a:cs typeface="Comic Sans MS" panose="030F0702030302020204" pitchFamily="66" charset="0"/>
              </a:rPr>
              <a:t>dorm</a:t>
            </a:r>
            <a:r>
              <a:rPr lang="en-US" sz="1800" b="0">
                <a:solidFill>
                  <a:srgbClr val="002060"/>
                </a:solidFill>
                <a:latin typeface="Comic Sans MS" panose="030F0702030302020204" pitchFamily="66" charset="0"/>
                <a:cs typeface="Comic Sans MS" panose="030F0702030302020204" pitchFamily="66" charset="0"/>
              </a:rPr>
              <a:t>)</a:t>
            </a:r>
            <a:r>
              <a:rPr lang="en-US" sz="1800" b="0">
                <a:solidFill>
                  <a:srgbClr val="002060"/>
                </a:solidFill>
                <a:latin typeface="Comic Sans MS" panose="030F0702030302020204" pitchFamily="66" charset="0"/>
                <a:ea typeface="微软雅黑" panose="020B0503020204020204" charset="-122"/>
                <a:cs typeface="Comic Sans MS" panose="030F0702030302020204" pitchFamily="66" charset="0"/>
                <a:sym typeface="微软雅黑" panose="020B0503020204020204" charset="-122"/>
              </a:rPr>
              <a:t>/</a:t>
            </a:r>
            <a:r>
              <a:rPr sz="1800" b="0">
                <a:solidFill>
                  <a:srgbClr val="002060"/>
                </a:solidFill>
                <a:latin typeface="Comic Sans MS" panose="030F0702030302020204" pitchFamily="66" charset="0"/>
                <a:cs typeface="Comic Sans MS" panose="030F0702030302020204" pitchFamily="66" charset="0"/>
              </a:rPr>
              <a:t>Hall of Residence </a:t>
            </a:r>
            <a:r>
              <a:rPr lang="en-US" sz="1800" b="0">
                <a:solidFill>
                  <a:srgbClr val="002060"/>
                </a:solidFill>
                <a:latin typeface="Comic Sans MS" panose="030F0702030302020204" pitchFamily="66" charset="0"/>
                <a:cs typeface="Comic Sans MS" panose="030F0702030302020204" pitchFamily="66" charset="0"/>
              </a:rPr>
              <a:t>/</a:t>
            </a:r>
            <a:r>
              <a:rPr sz="1800" b="0">
                <a:solidFill>
                  <a:srgbClr val="002060"/>
                </a:solidFill>
                <a:latin typeface="Comic Sans MS" panose="030F0702030302020204" pitchFamily="66" charset="0"/>
                <a:cs typeface="Comic Sans MS" panose="030F0702030302020204" pitchFamily="66" charset="0"/>
              </a:rPr>
              <a:t>International house  </a:t>
            </a:r>
            <a:r>
              <a:rPr sz="1800" b="0">
                <a:solidFill>
                  <a:srgbClr val="002060"/>
                </a:solidFill>
                <a:latin typeface="Comic Sans MS" panose="030F0702030302020204" pitchFamily="66" charset="0"/>
                <a:ea typeface="楷体" panose="02010609060101010101" charset="-122"/>
                <a:cs typeface="Comic Sans MS" panose="030F0702030302020204" pitchFamily="66" charset="0"/>
                <a:sym typeface="楷体" panose="02010609060101010101" charset="-122"/>
              </a:rPr>
              <a:t>学生宿舍</a:t>
            </a:r>
            <a:endParaRPr sz="1800" b="0">
              <a:solidFill>
                <a:srgbClr val="002060"/>
              </a:solidFill>
              <a:latin typeface="Comic Sans MS" panose="030F0702030302020204" pitchFamily="66" charset="0"/>
              <a:ea typeface="楷体" panose="02010609060101010101" charset="-122"/>
              <a:cs typeface="Comic Sans MS" panose="030F0702030302020204" pitchFamily="66" charset="0"/>
              <a:sym typeface="楷体" panose="02010609060101010101" charset="-122"/>
            </a:endParaRPr>
          </a:p>
        </p:txBody>
      </p:sp>
      <p:pic>
        <p:nvPicPr>
          <p:cNvPr id="8" name="图片 7" descr="2191dc8504fcd981146eaafe930449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8380" y="721360"/>
            <a:ext cx="3893185" cy="207581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434" grpId="0" bldLvl="0" animBg="1"/>
      <p:bldP spid="5" grpId="0" bldLvl="0" animBg="1"/>
      <p:bldP spid="7" grpId="1" animBg="1" advAuto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屏幕快照 2019-09-21 下午10.13.30.png" descr="屏幕快照 2019-09-21 下午10.13.3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5690" y="3712210"/>
            <a:ext cx="5405120" cy="283718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60" name="文本框 5"/>
          <p:cNvSpPr txBox="1"/>
          <p:nvPr/>
        </p:nvSpPr>
        <p:spPr>
          <a:xfrm>
            <a:off x="2955925" y="3067050"/>
            <a:ext cx="1868170" cy="64516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lnSpc>
                <a:spcPct val="150000"/>
              </a:lnSpc>
              <a:defRPr sz="2400" b="1">
                <a:solidFill>
                  <a:srgbClr val="1F497D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t>single room</a:t>
            </a:r>
            <a:endParaRPr sz="2000"/>
          </a:p>
        </p:txBody>
      </p:sp>
      <p:sp>
        <p:nvSpPr>
          <p:cNvPr id="462" name="标题 1"/>
          <p:cNvSpPr txBox="1">
            <a:spLocks noGrp="1"/>
          </p:cNvSpPr>
          <p:nvPr>
            <p:ph type="title"/>
          </p:nvPr>
        </p:nvSpPr>
        <p:spPr>
          <a:xfrm>
            <a:off x="5289550" y="3810"/>
            <a:ext cx="1903730" cy="7048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000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lvl1pPr>
          </a:lstStyle>
          <a:p>
            <a:r>
              <a:rPr sz="3600"/>
              <a:t>rooms</a:t>
            </a:r>
            <a:endParaRPr sz="3600"/>
          </a:p>
        </p:txBody>
      </p:sp>
      <p:sp>
        <p:nvSpPr>
          <p:cNvPr id="463" name="文本框 6"/>
          <p:cNvSpPr txBox="1"/>
          <p:nvPr/>
        </p:nvSpPr>
        <p:spPr>
          <a:xfrm>
            <a:off x="6480810" y="5346700"/>
            <a:ext cx="4127500" cy="76835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defRPr sz="2400" b="1">
                <a:solidFill>
                  <a:srgbClr val="1F497D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/>
              <a:t>       </a:t>
            </a:r>
            <a:r>
              <a:t>studio/bedsit </a:t>
            </a:r>
          </a:p>
          <a:p>
            <a:pPr>
              <a:defRPr sz="2400" b="1">
                <a:solidFill>
                  <a:srgbClr val="1F497D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2000"/>
              <a:t>(with a bathroom and a kitchen)</a:t>
            </a:r>
            <a:endParaRPr sz="2000"/>
          </a:p>
        </p:txBody>
      </p:sp>
      <p:pic>
        <p:nvPicPr>
          <p:cNvPr id="453" name="image7.jpeg" descr="image7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690" y="795020"/>
            <a:ext cx="4860925" cy="244157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5"/>
          <p:cNvSpPr txBox="1"/>
          <p:nvPr/>
        </p:nvSpPr>
        <p:spPr>
          <a:xfrm>
            <a:off x="6480840" y="3067270"/>
            <a:ext cx="3717942" cy="64516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400" b="1">
                <a:solidFill>
                  <a:srgbClr val="1F497D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t>en-suite </a:t>
            </a:r>
            <a:r>
              <a:rPr sz="2000"/>
              <a:t>(with a bathroom)</a:t>
            </a:r>
            <a:endParaRPr sz="2000"/>
          </a:p>
        </p:txBody>
      </p:sp>
      <p:pic>
        <p:nvPicPr>
          <p:cNvPr id="4" name="图片 3" descr="8f3a996c204e9f5fb1673ebd42c2f0f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810" y="795655"/>
            <a:ext cx="4420870" cy="244094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" grpId="2" bldLvl="5" animBg="1" advAuto="0" build="p"/>
      <p:bldP spid="463" grpId="0" animBg="1"/>
      <p:bldP spid="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object 41"/>
          <p:cNvSpPr/>
          <p:nvPr/>
        </p:nvSpPr>
        <p:spPr>
          <a:xfrm>
            <a:off x="1028065" y="1485265"/>
            <a:ext cx="4720590" cy="2693670"/>
          </a:xfrm>
          <a:prstGeom prst="roundRect">
            <a:avLst>
              <a:gd name="adj" fmla="val 16401"/>
            </a:avLst>
          </a:prstGeom>
          <a:blipFill>
            <a:blip r:embed="rId1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 panose="020F0502020204030204"/>
              </a:defRPr>
            </a:pPr>
          </a:p>
        </p:txBody>
      </p:sp>
      <p:sp>
        <p:nvSpPr>
          <p:cNvPr id="467" name="object 48"/>
          <p:cNvSpPr/>
          <p:nvPr/>
        </p:nvSpPr>
        <p:spPr>
          <a:xfrm>
            <a:off x="6130290" y="1485265"/>
            <a:ext cx="5102860" cy="2693670"/>
          </a:xfrm>
          <a:prstGeom prst="roundRect">
            <a:avLst>
              <a:gd name="adj" fmla="val 16667"/>
            </a:avLst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 panose="020F0502020204030204"/>
              </a:defRPr>
            </a:pPr>
          </a:p>
        </p:txBody>
      </p:sp>
      <p:sp>
        <p:nvSpPr>
          <p:cNvPr id="468" name="文本框 1"/>
          <p:cNvSpPr txBox="1"/>
          <p:nvPr/>
        </p:nvSpPr>
        <p:spPr>
          <a:xfrm>
            <a:off x="2223487" y="4572651"/>
            <a:ext cx="3291748" cy="46037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defRPr sz="2400" b="1">
                <a:solidFill>
                  <a:srgbClr val="1F497D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dirty="0"/>
              <a:t>twin room </a:t>
            </a:r>
            <a:r>
              <a:rPr b="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两张单人床</a:t>
            </a:r>
            <a:endParaRPr b="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69" name="文本框 2"/>
          <p:cNvSpPr txBox="1"/>
          <p:nvPr/>
        </p:nvSpPr>
        <p:spPr>
          <a:xfrm>
            <a:off x="7556692" y="4572651"/>
            <a:ext cx="2951126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2000" b="1">
                <a:solidFill>
                  <a:srgbClr val="1F497D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2400" dirty="0"/>
              <a:t>double room </a:t>
            </a:r>
            <a:r>
              <a:rPr sz="2400" b="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大床房       </a:t>
            </a:r>
            <a:r>
              <a:rPr b="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 </a:t>
            </a:r>
            <a:endParaRPr b="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8" grpId="2" animBg="1" advAuto="0"/>
      <p:bldP spid="469" grpId="4" animBg="1" advAuto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image10.jpeg" descr="image10.jpe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3809" y="663575"/>
            <a:ext cx="2767619" cy="196196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476" name="image11.jpeg" descr="image11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8595" y="658048"/>
            <a:ext cx="2627703" cy="197302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479" name="成组"/>
          <p:cNvGrpSpPr/>
          <p:nvPr/>
        </p:nvGrpSpPr>
        <p:grpSpPr>
          <a:xfrm>
            <a:off x="2139573" y="2822540"/>
            <a:ext cx="2036090" cy="499646"/>
            <a:chOff x="0" y="0"/>
            <a:chExt cx="2036089" cy="499645"/>
          </a:xfrm>
        </p:grpSpPr>
        <p:sp>
          <p:nvSpPr>
            <p:cNvPr id="477" name="圆角矩形"/>
            <p:cNvSpPr/>
            <p:nvPr/>
          </p:nvSpPr>
          <p:spPr>
            <a:xfrm>
              <a:off x="0" y="39623"/>
              <a:ext cx="2036090" cy="420398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25400" cap="flat">
              <a:noFill/>
              <a:prstDash val="solid"/>
              <a:bevel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478" name="study"/>
            <p:cNvSpPr txBox="1"/>
            <p:nvPr/>
          </p:nvSpPr>
          <p:spPr>
            <a:xfrm>
              <a:off x="20521" y="-1"/>
              <a:ext cx="1995046" cy="499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t>     study</a:t>
              </a:r>
            </a:p>
          </p:txBody>
        </p:sp>
      </p:grpSp>
      <p:grpSp>
        <p:nvGrpSpPr>
          <p:cNvPr id="482" name="成组"/>
          <p:cNvGrpSpPr/>
          <p:nvPr/>
        </p:nvGrpSpPr>
        <p:grpSpPr>
          <a:xfrm>
            <a:off x="5171491" y="2823650"/>
            <a:ext cx="2027041" cy="497426"/>
            <a:chOff x="0" y="0"/>
            <a:chExt cx="2027039" cy="497424"/>
          </a:xfrm>
        </p:grpSpPr>
        <p:sp>
          <p:nvSpPr>
            <p:cNvPr id="480" name="圆角矩形"/>
            <p:cNvSpPr/>
            <p:nvPr/>
          </p:nvSpPr>
          <p:spPr>
            <a:xfrm>
              <a:off x="0" y="39447"/>
              <a:ext cx="2027040" cy="418529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25400" cap="flat">
              <a:noFill/>
              <a:prstDash val="solid"/>
              <a:bevel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481" name="study"/>
            <p:cNvSpPr txBox="1"/>
            <p:nvPr/>
          </p:nvSpPr>
          <p:spPr>
            <a:xfrm>
              <a:off x="20430" y="-1"/>
              <a:ext cx="1986179" cy="4974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t>    </a:t>
              </a:r>
              <a:r>
                <a:rPr lang="en-US"/>
                <a:t>lounge</a:t>
              </a:r>
              <a:endParaRPr lang="en-US"/>
            </a:p>
          </p:txBody>
        </p:sp>
      </p:grpSp>
      <p:grpSp>
        <p:nvGrpSpPr>
          <p:cNvPr id="485" name="成组"/>
          <p:cNvGrpSpPr/>
          <p:nvPr/>
        </p:nvGrpSpPr>
        <p:grpSpPr>
          <a:xfrm>
            <a:off x="8194360" y="2822540"/>
            <a:ext cx="2036089" cy="499646"/>
            <a:chOff x="0" y="0"/>
            <a:chExt cx="2036088" cy="499645"/>
          </a:xfrm>
        </p:grpSpPr>
        <p:sp>
          <p:nvSpPr>
            <p:cNvPr id="483" name="圆角矩形"/>
            <p:cNvSpPr/>
            <p:nvPr/>
          </p:nvSpPr>
          <p:spPr>
            <a:xfrm>
              <a:off x="0" y="39623"/>
              <a:ext cx="2036089" cy="420398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25400" cap="flat">
              <a:noFill/>
              <a:prstDash val="solid"/>
              <a:bevel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484" name="balcony"/>
            <p:cNvSpPr txBox="1"/>
            <p:nvPr/>
          </p:nvSpPr>
          <p:spPr>
            <a:xfrm>
              <a:off x="20521" y="-1"/>
              <a:ext cx="1995045" cy="499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pPr algn="l"/>
              <a:r>
                <a:t>    balcony</a:t>
              </a:r>
            </a:p>
          </p:txBody>
        </p:sp>
      </p:grpSp>
      <p:grpSp>
        <p:nvGrpSpPr>
          <p:cNvPr id="489" name="成组"/>
          <p:cNvGrpSpPr/>
          <p:nvPr/>
        </p:nvGrpSpPr>
        <p:grpSpPr>
          <a:xfrm>
            <a:off x="1974033" y="5953641"/>
            <a:ext cx="2492420" cy="493027"/>
            <a:chOff x="0" y="-35561"/>
            <a:chExt cx="2492418" cy="493025"/>
          </a:xfrm>
        </p:grpSpPr>
        <p:sp>
          <p:nvSpPr>
            <p:cNvPr id="487" name="圆角矩形"/>
            <p:cNvSpPr/>
            <p:nvPr/>
          </p:nvSpPr>
          <p:spPr>
            <a:xfrm>
              <a:off x="0" y="35925"/>
              <a:ext cx="2368198" cy="421174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769537"/>
                </a:gs>
                <a:gs pos="80000">
                  <a:srgbClr val="9BC348"/>
                </a:gs>
                <a:gs pos="100000">
                  <a:srgbClr val="9CC646"/>
                </a:gs>
              </a:gsLst>
              <a:lin ang="16200000" scaled="0"/>
            </a:gradFill>
            <a:ln w="9525" cap="flat">
              <a:solidFill>
                <a:srgbClr val="98B955"/>
              </a:solidFill>
              <a:prstDash val="solid"/>
              <a:bevel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488" name="shared kitchen"/>
            <p:cNvSpPr txBox="1"/>
            <p:nvPr/>
          </p:nvSpPr>
          <p:spPr>
            <a:xfrm>
              <a:off x="165339" y="-35561"/>
              <a:ext cx="2327079" cy="4930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rPr sz="2400"/>
                <a:t> kitchen</a:t>
              </a:r>
              <a:r>
                <a:rPr lang="en-US" sz="2400"/>
                <a:t>-diner</a:t>
              </a:r>
              <a:r>
                <a:t> </a:t>
              </a:r>
            </a:p>
          </p:txBody>
        </p:sp>
      </p:grpSp>
      <p:pic>
        <p:nvPicPr>
          <p:cNvPr id="2" name="图片 1" descr="0f8bd6772f304c91c83972270bac76a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930" y="3772535"/>
            <a:ext cx="2863215" cy="1917065"/>
          </a:xfrm>
          <a:prstGeom prst="rect">
            <a:avLst/>
          </a:prstGeom>
        </p:spPr>
      </p:pic>
      <p:grpSp>
        <p:nvGrpSpPr>
          <p:cNvPr id="4" name="成组"/>
          <p:cNvGrpSpPr/>
          <p:nvPr/>
        </p:nvGrpSpPr>
        <p:grpSpPr>
          <a:xfrm>
            <a:off x="5045528" y="5953641"/>
            <a:ext cx="2505120" cy="493027"/>
            <a:chOff x="-1058544" y="-35561"/>
            <a:chExt cx="2505118" cy="493025"/>
          </a:xfrm>
        </p:grpSpPr>
        <p:sp>
          <p:nvSpPr>
            <p:cNvPr id="5" name="圆角矩形"/>
            <p:cNvSpPr/>
            <p:nvPr/>
          </p:nvSpPr>
          <p:spPr>
            <a:xfrm>
              <a:off x="-1058544" y="35925"/>
              <a:ext cx="2368198" cy="421174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769537"/>
                </a:gs>
                <a:gs pos="80000">
                  <a:srgbClr val="9BC348"/>
                </a:gs>
                <a:gs pos="100000">
                  <a:srgbClr val="9CC646"/>
                </a:gs>
              </a:gsLst>
              <a:lin ang="16200000" scaled="0"/>
            </a:gradFill>
            <a:ln w="9525" cap="flat">
              <a:solidFill>
                <a:srgbClr val="98B955"/>
              </a:solidFill>
              <a:prstDash val="solid"/>
              <a:bevel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6" name="shared kitchen"/>
            <p:cNvSpPr txBox="1"/>
            <p:nvPr/>
          </p:nvSpPr>
          <p:spPr>
            <a:xfrm>
              <a:off x="-880505" y="-35561"/>
              <a:ext cx="2327079" cy="4930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rPr sz="2400"/>
                <a:t> </a:t>
              </a:r>
              <a:r>
                <a:rPr lang="en-US" sz="2400"/>
                <a:t>conservatory</a:t>
              </a:r>
              <a:endParaRPr lang="en-US" sz="2400"/>
            </a:p>
          </p:txBody>
        </p:sp>
      </p:grpSp>
      <p:pic>
        <p:nvPicPr>
          <p:cNvPr id="7" name="图片 6" descr="721857cc957a8d1fe261c000af609d8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9015" y="3729355"/>
            <a:ext cx="2731770" cy="2003425"/>
          </a:xfrm>
          <a:prstGeom prst="rect">
            <a:avLst/>
          </a:prstGeom>
        </p:spPr>
      </p:pic>
      <p:sp>
        <p:nvSpPr>
          <p:cNvPr id="11" name="圆角矩形"/>
          <p:cNvSpPr/>
          <p:nvPr/>
        </p:nvSpPr>
        <p:spPr>
          <a:xfrm>
            <a:off x="7926070" y="6024880"/>
            <a:ext cx="2406015" cy="42100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769537"/>
              </a:gs>
              <a:gs pos="80000">
                <a:srgbClr val="9BC348"/>
              </a:gs>
              <a:gs pos="100000">
                <a:srgbClr val="9CC646"/>
              </a:gs>
            </a:gsLst>
            <a:lin ang="16200000" scaled="0"/>
          </a:gradFill>
          <a:ln w="9525" cap="flat">
            <a:solidFill>
              <a:srgbClr val="98B955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wrap="square" lIns="45718" tIns="45718" rIns="45718" bIns="45718" numCol="1" anchor="ctr">
            <a:noAutofit/>
          </a:bodyPr>
          <a:lstStyle/>
          <a:p>
            <a:pPr algn="ctr" defTabSz="914400">
              <a:defRPr sz="2800">
                <a:solidFill>
                  <a:schemeClr val="accent3">
                    <a:lumOff val="44000"/>
                  </a:schemeClr>
                </a:solidFill>
                <a:effectLst>
                  <a:outerShdw blurRad="63500" dir="3600000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  <a:sym typeface="Calibri" panose="020F0502020204030204"/>
              </a:defRPr>
            </a:pPr>
            <a:r>
              <a:rPr lang="en-US" sz="2400"/>
              <a:t>lobby/foyer/hall</a:t>
            </a:r>
            <a:endParaRPr lang="en-US" sz="24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6055" y="3729355"/>
            <a:ext cx="2650490" cy="1994535"/>
          </a:xfrm>
          <a:prstGeom prst="rect">
            <a:avLst/>
          </a:prstGeom>
        </p:spPr>
      </p:pic>
      <p:pic>
        <p:nvPicPr>
          <p:cNvPr id="8" name="图片 7" descr="c99e379731c8d9865ca8b05bb39c40e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9165" y="657860"/>
            <a:ext cx="2931795" cy="196786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 fill="hold"/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9" grpId="1" bldLvl="0" animBg="1" advAuto="0"/>
      <p:bldP spid="482" grpId="2" bldLvl="0" animBg="1" advAuto="0"/>
      <p:bldP spid="485" grpId="3" bldLvl="0" animBg="1" advAuto="0"/>
      <p:bldP spid="489" grpId="4" bldLvl="0" animBg="1" advAuto="0"/>
      <p:bldP spid="4" grpId="4" bldLvl="0" animBg="1" advAuto="0"/>
      <p:bldP spid="11" grpId="0" bldLvl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图片 1" descr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96" name="文本框 2"/>
          <p:cNvSpPr/>
          <p:nvPr/>
        </p:nvSpPr>
        <p:spPr>
          <a:xfrm>
            <a:off x="9184957" y="4158615"/>
            <a:ext cx="1101726" cy="64516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>
                <a:solidFill>
                  <a:srgbClr val="FF0000"/>
                </a:solidFill>
              </a:rPr>
              <a:t>Garage</a:t>
            </a:r>
            <a:endParaRPr>
              <a:solidFill>
                <a:srgbClr val="FF0000"/>
              </a:solidFill>
            </a:endParaRPr>
          </a:p>
          <a:p>
            <a:pPr>
              <a:defRPr b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b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车库</a:t>
            </a:r>
            <a:r>
              <a:rPr>
                <a:solidFill>
                  <a:srgbClr val="FF0000"/>
                </a:solidFill>
              </a:rPr>
              <a:t> 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497" name="文本框 3"/>
          <p:cNvSpPr/>
          <p:nvPr/>
        </p:nvSpPr>
        <p:spPr>
          <a:xfrm>
            <a:off x="9199880" y="3106420"/>
            <a:ext cx="1071881" cy="64516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>
                <a:solidFill>
                  <a:srgbClr val="FF0000"/>
                </a:solidFill>
              </a:rPr>
              <a:t>Balcony</a:t>
            </a:r>
            <a:r>
              <a:rPr b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阳台</a:t>
            </a:r>
            <a:r>
              <a:rPr>
                <a:solidFill>
                  <a:srgbClr val="FF0000"/>
                </a:solidFill>
              </a:rPr>
              <a:t> 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498" name="文本框 4"/>
          <p:cNvSpPr/>
          <p:nvPr/>
        </p:nvSpPr>
        <p:spPr>
          <a:xfrm>
            <a:off x="5181600" y="1749425"/>
            <a:ext cx="1000761" cy="583565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600" b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>
                <a:solidFill>
                  <a:schemeClr val="tx1"/>
                </a:solidFill>
              </a:rPr>
              <a:t>Bedroom</a:t>
            </a:r>
            <a:r>
              <a:rPr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卧室</a:t>
            </a:r>
            <a:r>
              <a:rPr>
                <a:solidFill>
                  <a:schemeClr val="tx1"/>
                </a:solidFill>
              </a:rPr>
              <a:t> 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499" name="文本框 5"/>
          <p:cNvSpPr/>
          <p:nvPr/>
        </p:nvSpPr>
        <p:spPr>
          <a:xfrm>
            <a:off x="3438525" y="269875"/>
            <a:ext cx="979805" cy="64516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defRPr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>
                <a:solidFill>
                  <a:srgbClr val="FF0000"/>
                </a:solidFill>
              </a:rPr>
              <a:t>Attic</a:t>
            </a:r>
            <a:r>
              <a:rPr lang="en-US">
                <a:solidFill>
                  <a:srgbClr val="FF0000"/>
                </a:solidFill>
              </a:rPr>
              <a:t>/loft</a:t>
            </a:r>
            <a:endParaRPr>
              <a:solidFill>
                <a:srgbClr val="FF0000"/>
              </a:solidFill>
            </a:endParaRPr>
          </a:p>
          <a:p>
            <a:pPr>
              <a:defRPr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b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阁楼</a:t>
            </a:r>
            <a:r>
              <a:rPr>
                <a:solidFill>
                  <a:srgbClr val="FF0000"/>
                </a:solidFill>
              </a:rPr>
              <a:t> 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500" name="文本框 6"/>
          <p:cNvSpPr/>
          <p:nvPr/>
        </p:nvSpPr>
        <p:spPr>
          <a:xfrm>
            <a:off x="1964055" y="5478779"/>
            <a:ext cx="922020" cy="64516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 algn="ctr">
              <a:defRPr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t>Yard </a:t>
            </a:r>
          </a:p>
          <a:p>
            <a:pPr algn="ctr">
              <a:defRPr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院子</a:t>
            </a:r>
            <a:r>
              <a:t> </a:t>
            </a:r>
          </a:p>
        </p:txBody>
      </p:sp>
      <p:sp>
        <p:nvSpPr>
          <p:cNvPr id="501" name="文本框 7"/>
          <p:cNvSpPr/>
          <p:nvPr/>
        </p:nvSpPr>
        <p:spPr>
          <a:xfrm>
            <a:off x="1744344" y="4217035"/>
            <a:ext cx="1361442" cy="583565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>
                <a:solidFill>
                  <a:srgbClr val="FF0000"/>
                </a:solidFill>
              </a:rPr>
              <a:t>Garden</a:t>
            </a:r>
            <a:endParaRPr>
              <a:solidFill>
                <a:srgbClr val="FF0000"/>
              </a:solidFill>
            </a:endParaRPr>
          </a:p>
          <a:p>
            <a:pPr algn="ctr">
              <a:defRPr sz="16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b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花园</a:t>
            </a:r>
            <a:endParaRPr b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502" name="文本框 8"/>
          <p:cNvSpPr/>
          <p:nvPr/>
        </p:nvSpPr>
        <p:spPr>
          <a:xfrm>
            <a:off x="7830820" y="5851525"/>
            <a:ext cx="1208406" cy="829945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600" b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>
                <a:solidFill>
                  <a:schemeClr val="tx1"/>
                </a:solidFill>
              </a:rPr>
              <a:t>Laundry room </a:t>
            </a:r>
            <a:endParaRPr>
              <a:solidFill>
                <a:schemeClr val="tx1"/>
              </a:solidFill>
            </a:endParaRPr>
          </a:p>
          <a:p>
            <a:pPr>
              <a:defRPr sz="16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洗衣室</a:t>
            </a:r>
            <a:r>
              <a:rPr>
                <a:solidFill>
                  <a:schemeClr val="tx1"/>
                </a:solidFill>
              </a:rPr>
              <a:t>  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503" name="文本框 9"/>
          <p:cNvSpPr/>
          <p:nvPr/>
        </p:nvSpPr>
        <p:spPr>
          <a:xfrm>
            <a:off x="4523474" y="5927725"/>
            <a:ext cx="1268096" cy="64516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 algn="ctr">
              <a:defRPr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t>Basement</a:t>
            </a:r>
            <a:r>
              <a:rPr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地下室</a:t>
            </a:r>
            <a:r>
              <a:t> </a:t>
            </a:r>
          </a:p>
        </p:txBody>
      </p:sp>
      <p:sp>
        <p:nvSpPr>
          <p:cNvPr id="504" name="文本框 10"/>
          <p:cNvSpPr/>
          <p:nvPr/>
        </p:nvSpPr>
        <p:spPr>
          <a:xfrm>
            <a:off x="7702550" y="4162425"/>
            <a:ext cx="1130300" cy="583565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600" b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>
                <a:solidFill>
                  <a:schemeClr val="tx1"/>
                </a:solidFill>
              </a:rPr>
              <a:t>Kitchen</a:t>
            </a:r>
            <a:endParaRPr>
              <a:solidFill>
                <a:schemeClr val="tx1"/>
              </a:solidFill>
            </a:endParaRPr>
          </a:p>
          <a:p>
            <a:pPr>
              <a:defRPr sz="16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厨房</a:t>
            </a:r>
            <a:r>
              <a:rPr>
                <a:solidFill>
                  <a:schemeClr val="tx1"/>
                </a:solidFill>
              </a:rPr>
              <a:t> 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505" name="文本框 11"/>
          <p:cNvSpPr/>
          <p:nvPr/>
        </p:nvSpPr>
        <p:spPr>
          <a:xfrm>
            <a:off x="6456679" y="4138929"/>
            <a:ext cx="1127126" cy="583565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6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t>Dining room </a:t>
            </a:r>
            <a:r>
              <a:rPr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饭厅</a:t>
            </a:r>
            <a:r>
              <a:t> </a:t>
            </a:r>
          </a:p>
        </p:txBody>
      </p:sp>
      <p:sp>
        <p:nvSpPr>
          <p:cNvPr id="506" name="文本框 12"/>
          <p:cNvSpPr/>
          <p:nvPr/>
        </p:nvSpPr>
        <p:spPr>
          <a:xfrm>
            <a:off x="7370762" y="63500"/>
            <a:ext cx="1263651" cy="64516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>
                <a:solidFill>
                  <a:srgbClr val="FF0000"/>
                </a:solidFill>
              </a:rPr>
              <a:t>Lounge </a:t>
            </a:r>
            <a:endParaRPr>
              <a:solidFill>
                <a:srgbClr val="FF0000"/>
              </a:solidFill>
            </a:endParaRPr>
          </a:p>
          <a:p>
            <a:pPr>
              <a:defRPr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b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休息室</a:t>
            </a:r>
            <a:r>
              <a:rPr>
                <a:solidFill>
                  <a:srgbClr val="FF0000"/>
                </a:solidFill>
              </a:rPr>
              <a:t> 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507" name="文本框 14"/>
          <p:cNvSpPr/>
          <p:nvPr/>
        </p:nvSpPr>
        <p:spPr>
          <a:xfrm>
            <a:off x="5034915" y="4162425"/>
            <a:ext cx="1294131" cy="583565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6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t>sitting room </a:t>
            </a:r>
            <a:r>
              <a:rPr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客厅</a:t>
            </a:r>
            <a:r>
              <a:t> </a:t>
            </a:r>
          </a:p>
        </p:txBody>
      </p:sp>
      <p:sp>
        <p:nvSpPr>
          <p:cNvPr id="508" name="文本框 15"/>
          <p:cNvSpPr/>
          <p:nvPr/>
        </p:nvSpPr>
        <p:spPr>
          <a:xfrm>
            <a:off x="2154735" y="1937832"/>
            <a:ext cx="1206501" cy="64516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>
                <a:solidFill>
                  <a:srgbClr val="FF0000"/>
                </a:solidFill>
              </a:rPr>
              <a:t>Corridor</a:t>
            </a:r>
            <a:r>
              <a:rPr b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走廊</a:t>
            </a:r>
            <a:endParaRPr b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509" name="文本框 16"/>
          <p:cNvSpPr/>
          <p:nvPr/>
        </p:nvSpPr>
        <p:spPr>
          <a:xfrm>
            <a:off x="7371079" y="2895600"/>
            <a:ext cx="1305561" cy="64516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>
                <a:solidFill>
                  <a:schemeClr val="tx1"/>
                </a:solidFill>
              </a:rPr>
              <a:t>Bathroom </a:t>
            </a:r>
            <a:r>
              <a:rPr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浴室</a:t>
            </a:r>
            <a:endParaRPr b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511" name="文本框 16"/>
          <p:cNvSpPr/>
          <p:nvPr/>
        </p:nvSpPr>
        <p:spPr>
          <a:xfrm>
            <a:off x="6175969" y="2917825"/>
            <a:ext cx="1101726" cy="64516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>
                <a:solidFill>
                  <a:schemeClr val="tx1"/>
                </a:solidFill>
              </a:rPr>
              <a:t>Bathroom </a:t>
            </a:r>
            <a:r>
              <a:rPr b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浴室</a:t>
            </a:r>
            <a:endParaRPr b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成组"/>
          <p:cNvGrpSpPr/>
          <p:nvPr/>
        </p:nvGrpSpPr>
        <p:grpSpPr>
          <a:xfrm>
            <a:off x="812800" y="2868930"/>
            <a:ext cx="1742440" cy="499745"/>
            <a:chOff x="-1035645" y="-14603"/>
            <a:chExt cx="2174063" cy="499647"/>
          </a:xfrm>
        </p:grpSpPr>
        <p:sp>
          <p:nvSpPr>
            <p:cNvPr id="477" name="圆角矩形"/>
            <p:cNvSpPr/>
            <p:nvPr/>
          </p:nvSpPr>
          <p:spPr>
            <a:xfrm>
              <a:off x="-897672" y="21846"/>
              <a:ext cx="2036090" cy="420398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25400" cap="flat">
              <a:noFill/>
              <a:prstDash val="solid"/>
              <a:bevel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478" name="study"/>
            <p:cNvSpPr txBox="1"/>
            <p:nvPr/>
          </p:nvSpPr>
          <p:spPr>
            <a:xfrm>
              <a:off x="-1035645" y="-14603"/>
              <a:ext cx="1995046" cy="499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t>      </a:t>
              </a:r>
              <a:r>
                <a:rPr lang="en-US"/>
                <a:t>mat</a:t>
              </a:r>
              <a:endParaRPr lang="en-US"/>
            </a:p>
          </p:txBody>
        </p:sp>
      </p:grpSp>
      <p:grpSp>
        <p:nvGrpSpPr>
          <p:cNvPr id="482" name="成组"/>
          <p:cNvGrpSpPr/>
          <p:nvPr/>
        </p:nvGrpSpPr>
        <p:grpSpPr>
          <a:xfrm>
            <a:off x="3918585" y="2787014"/>
            <a:ext cx="1642111" cy="497205"/>
            <a:chOff x="-259455" y="-62894"/>
            <a:chExt cx="2027040" cy="497424"/>
          </a:xfrm>
        </p:grpSpPr>
        <p:sp>
          <p:nvSpPr>
            <p:cNvPr id="480" name="圆角矩形"/>
            <p:cNvSpPr/>
            <p:nvPr/>
          </p:nvSpPr>
          <p:spPr>
            <a:xfrm>
              <a:off x="-259455" y="13401"/>
              <a:ext cx="2027040" cy="418529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25400" cap="flat">
              <a:noFill/>
              <a:prstDash val="solid"/>
              <a:bevel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481" name="study"/>
            <p:cNvSpPr txBox="1"/>
            <p:nvPr/>
          </p:nvSpPr>
          <p:spPr>
            <a:xfrm>
              <a:off x="-18763" y="-62894"/>
              <a:ext cx="1556728" cy="4974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t> </a:t>
              </a:r>
              <a:r>
                <a:rPr lang="en-US"/>
                <a:t>carpet</a:t>
              </a:r>
              <a:endParaRPr lang="en-US"/>
            </a:p>
          </p:txBody>
        </p:sp>
      </p:grpSp>
      <p:grpSp>
        <p:nvGrpSpPr>
          <p:cNvPr id="489" name="成组"/>
          <p:cNvGrpSpPr/>
          <p:nvPr/>
        </p:nvGrpSpPr>
        <p:grpSpPr>
          <a:xfrm>
            <a:off x="920750" y="6122035"/>
            <a:ext cx="1778682" cy="411127"/>
            <a:chOff x="0" y="33187"/>
            <a:chExt cx="2368198" cy="423912"/>
          </a:xfrm>
        </p:grpSpPr>
        <p:sp>
          <p:nvSpPr>
            <p:cNvPr id="487" name="圆角矩形"/>
            <p:cNvSpPr/>
            <p:nvPr/>
          </p:nvSpPr>
          <p:spPr>
            <a:xfrm>
              <a:off x="0" y="35925"/>
              <a:ext cx="2368198" cy="421174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769537"/>
                </a:gs>
                <a:gs pos="80000">
                  <a:srgbClr val="9BC348"/>
                </a:gs>
                <a:gs pos="100000">
                  <a:srgbClr val="9CC646"/>
                </a:gs>
              </a:gsLst>
              <a:lin ang="16200000" scaled="0"/>
            </a:gradFill>
            <a:ln w="9525" cap="flat">
              <a:solidFill>
                <a:srgbClr val="98B955"/>
              </a:solidFill>
              <a:prstDash val="solid"/>
              <a:bevel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488" name="shared kitchen"/>
            <p:cNvSpPr txBox="1"/>
            <p:nvPr/>
          </p:nvSpPr>
          <p:spPr>
            <a:xfrm>
              <a:off x="110756" y="33187"/>
              <a:ext cx="2146625" cy="419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rPr lang="en-US" sz="2400"/>
                <a:t>  </a:t>
              </a:r>
              <a:r>
                <a:rPr sz="2400"/>
                <a:t> </a:t>
              </a:r>
              <a:r>
                <a:rPr lang="en-US" sz="2400"/>
                <a:t>cabinet</a:t>
              </a:r>
              <a:endParaRPr lang="en-US" sz="2400"/>
            </a:p>
          </p:txBody>
        </p:sp>
      </p:grpSp>
      <p:grpSp>
        <p:nvGrpSpPr>
          <p:cNvPr id="4" name="成组"/>
          <p:cNvGrpSpPr/>
          <p:nvPr/>
        </p:nvGrpSpPr>
        <p:grpSpPr>
          <a:xfrm>
            <a:off x="3849370" y="6078855"/>
            <a:ext cx="1548765" cy="497742"/>
            <a:chOff x="-2542769" y="52704"/>
            <a:chExt cx="2368198" cy="497740"/>
          </a:xfrm>
        </p:grpSpPr>
        <p:sp>
          <p:nvSpPr>
            <p:cNvPr id="5" name="圆角矩形"/>
            <p:cNvSpPr/>
            <p:nvPr/>
          </p:nvSpPr>
          <p:spPr>
            <a:xfrm>
              <a:off x="-2542769" y="129270"/>
              <a:ext cx="2368198" cy="421174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769537"/>
                </a:gs>
                <a:gs pos="80000">
                  <a:srgbClr val="9BC348"/>
                </a:gs>
                <a:gs pos="100000">
                  <a:srgbClr val="9CC646"/>
                </a:gs>
              </a:gsLst>
              <a:lin ang="16200000" scaled="0"/>
            </a:gradFill>
            <a:ln w="9525" cap="flat">
              <a:solidFill>
                <a:srgbClr val="98B955"/>
              </a:solidFill>
              <a:prstDash val="solid"/>
              <a:bevel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6" name="shared kitchen"/>
            <p:cNvSpPr txBox="1"/>
            <p:nvPr/>
          </p:nvSpPr>
          <p:spPr>
            <a:xfrm>
              <a:off x="-2158390" y="52704"/>
              <a:ext cx="1599524" cy="492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rPr lang="en-US" sz="2400"/>
                <a:t>curtain</a:t>
              </a:r>
              <a:endParaRPr lang="en-US" sz="2400"/>
            </a:p>
          </p:txBody>
        </p:sp>
      </p:grpSp>
      <p:grpSp>
        <p:nvGrpSpPr>
          <p:cNvPr id="10" name="成组"/>
          <p:cNvGrpSpPr/>
          <p:nvPr/>
        </p:nvGrpSpPr>
        <p:grpSpPr>
          <a:xfrm>
            <a:off x="9905365" y="6119495"/>
            <a:ext cx="1861820" cy="492760"/>
            <a:chOff x="-1148714" y="687700"/>
            <a:chExt cx="2573653" cy="492758"/>
          </a:xfrm>
        </p:grpSpPr>
        <p:sp>
          <p:nvSpPr>
            <p:cNvPr id="11" name="圆角矩形"/>
            <p:cNvSpPr/>
            <p:nvPr/>
          </p:nvSpPr>
          <p:spPr>
            <a:xfrm>
              <a:off x="-1148714" y="724262"/>
              <a:ext cx="2573653" cy="421003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769537"/>
                </a:gs>
                <a:gs pos="80000">
                  <a:srgbClr val="9BC348"/>
                </a:gs>
                <a:gs pos="100000">
                  <a:srgbClr val="9CC646"/>
                </a:gs>
              </a:gsLst>
              <a:lin ang="16200000" scaled="0"/>
            </a:gradFill>
            <a:ln w="9525" cap="flat">
              <a:solidFill>
                <a:srgbClr val="98B955"/>
              </a:solidFill>
              <a:prstDash val="solid"/>
              <a:bevel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12" name="shared kitchen"/>
            <p:cNvSpPr txBox="1"/>
            <p:nvPr/>
          </p:nvSpPr>
          <p:spPr>
            <a:xfrm>
              <a:off x="-951229" y="687700"/>
              <a:ext cx="2226943" cy="492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rPr sz="2400"/>
                <a:t> </a:t>
              </a:r>
              <a:endParaRPr sz="2400"/>
            </a:p>
          </p:txBody>
        </p:sp>
      </p:grpSp>
      <p:sp>
        <p:nvSpPr>
          <p:cNvPr id="515" name="标题 1"/>
          <p:cNvSpPr txBox="1"/>
          <p:nvPr/>
        </p:nvSpPr>
        <p:spPr>
          <a:xfrm>
            <a:off x="1773238" y="53109"/>
            <a:ext cx="8229601" cy="52197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 anchor="ctr">
            <a:spAutoFit/>
          </a:bodyPr>
          <a:lstStyle>
            <a:lvl1pPr algn="ctr">
              <a:defRPr sz="5400" b="1">
                <a:solidFill>
                  <a:srgbClr val="FF000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lvl1pPr>
          </a:lstStyle>
          <a:p>
            <a:r>
              <a:rPr sz="2800"/>
              <a:t>Facilities</a:t>
            </a:r>
            <a:endParaRPr sz="2800"/>
          </a:p>
        </p:txBody>
      </p:sp>
      <p:pic>
        <p:nvPicPr>
          <p:cNvPr id="8" name="图片 7" descr="7e0251371724db072fa9c975d3a9a67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7170" y="622300"/>
            <a:ext cx="2790190" cy="2211705"/>
          </a:xfrm>
          <a:prstGeom prst="rect">
            <a:avLst/>
          </a:prstGeom>
        </p:spPr>
      </p:pic>
      <p:pic>
        <p:nvPicPr>
          <p:cNvPr id="9" name="图片 8" descr="1572e50e4e1bc2898ac6c1f96a4970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05" y="3999865"/>
            <a:ext cx="2662555" cy="1872615"/>
          </a:xfrm>
          <a:prstGeom prst="rect">
            <a:avLst/>
          </a:prstGeom>
        </p:spPr>
      </p:pic>
      <p:pic>
        <p:nvPicPr>
          <p:cNvPr id="13" name="图片 12" descr="062a66ad39220247d54560edf85662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510" y="3999865"/>
            <a:ext cx="2967355" cy="1848485"/>
          </a:xfrm>
          <a:prstGeom prst="rect">
            <a:avLst/>
          </a:prstGeom>
        </p:spPr>
      </p:pic>
      <p:pic>
        <p:nvPicPr>
          <p:cNvPr id="14" name="图片 13" descr="242724ab0532ba4bcef24caed025341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3265" y="718820"/>
            <a:ext cx="2790190" cy="1948180"/>
          </a:xfrm>
          <a:prstGeom prst="rect">
            <a:avLst/>
          </a:prstGeom>
        </p:spPr>
      </p:pic>
      <p:pic>
        <p:nvPicPr>
          <p:cNvPr id="15" name="图片 14" descr="416f6d8a281a0f5f9eefff71bc749e4b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3470" y="644525"/>
            <a:ext cx="2896870" cy="2242185"/>
          </a:xfrm>
          <a:prstGeom prst="rect">
            <a:avLst/>
          </a:prstGeom>
        </p:spPr>
      </p:pic>
      <p:sp>
        <p:nvSpPr>
          <p:cNvPr id="17" name="shared kitchen"/>
          <p:cNvSpPr txBox="1"/>
          <p:nvPr/>
        </p:nvSpPr>
        <p:spPr>
          <a:xfrm>
            <a:off x="10226675" y="6084570"/>
            <a:ext cx="1148715" cy="4927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8" tIns="45718" rIns="45718" bIns="45718" numCol="1" anchor="ctr">
            <a:noAutofit/>
          </a:bodyPr>
          <a:lstStyle>
            <a:lvl1pPr defTabSz="914400">
              <a:defRPr sz="2800">
                <a:solidFill>
                  <a:schemeClr val="accent3">
                    <a:lumOff val="44000"/>
                  </a:schemeClr>
                </a:solidFill>
                <a:effectLst>
                  <a:outerShdw blurRad="63500" dir="3600000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  <a:sym typeface="Calibri" panose="020F0502020204030204"/>
              </a:defRPr>
            </a:lvl1pPr>
          </a:lstStyle>
          <a:p>
            <a:r>
              <a:rPr lang="en-US" sz="2400"/>
              <a:t> toaster </a:t>
            </a:r>
            <a:endParaRPr lang="en-US" sz="2400"/>
          </a:p>
        </p:txBody>
      </p:sp>
      <p:grpSp>
        <p:nvGrpSpPr>
          <p:cNvPr id="3" name="成组"/>
          <p:cNvGrpSpPr/>
          <p:nvPr/>
        </p:nvGrpSpPr>
        <p:grpSpPr>
          <a:xfrm>
            <a:off x="6721475" y="6153150"/>
            <a:ext cx="2405380" cy="492760"/>
            <a:chOff x="-1148714" y="687700"/>
            <a:chExt cx="2573653" cy="492758"/>
          </a:xfrm>
        </p:grpSpPr>
        <p:sp>
          <p:nvSpPr>
            <p:cNvPr id="7" name="圆角矩形"/>
            <p:cNvSpPr/>
            <p:nvPr/>
          </p:nvSpPr>
          <p:spPr>
            <a:xfrm>
              <a:off x="-1148714" y="724262"/>
              <a:ext cx="2573653" cy="421003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769537"/>
                </a:gs>
                <a:gs pos="80000">
                  <a:srgbClr val="9BC348"/>
                </a:gs>
                <a:gs pos="100000">
                  <a:srgbClr val="9CC646"/>
                </a:gs>
              </a:gsLst>
              <a:lin ang="16200000" scaled="0"/>
            </a:gradFill>
            <a:ln w="9525" cap="flat">
              <a:solidFill>
                <a:srgbClr val="98B955"/>
              </a:solidFill>
              <a:prstDash val="solid"/>
              <a:bevel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16" name="shared kitchen"/>
            <p:cNvSpPr txBox="1"/>
            <p:nvPr/>
          </p:nvSpPr>
          <p:spPr>
            <a:xfrm>
              <a:off x="-951229" y="687700"/>
              <a:ext cx="2226943" cy="492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rPr sz="2400"/>
                <a:t> </a:t>
              </a:r>
              <a:endParaRPr sz="2400"/>
            </a:p>
          </p:txBody>
        </p:sp>
      </p:grpSp>
      <p:sp>
        <p:nvSpPr>
          <p:cNvPr id="19" name="shared kitchen"/>
          <p:cNvSpPr txBox="1"/>
          <p:nvPr/>
        </p:nvSpPr>
        <p:spPr>
          <a:xfrm>
            <a:off x="6827520" y="6119495"/>
            <a:ext cx="2239010" cy="4927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8" tIns="45718" rIns="45718" bIns="45718" numCol="1" anchor="ctr">
            <a:noAutofit/>
          </a:bodyPr>
          <a:lstStyle>
            <a:lvl1pPr defTabSz="914400">
              <a:defRPr sz="2800">
                <a:solidFill>
                  <a:schemeClr val="accent3">
                    <a:lumOff val="44000"/>
                  </a:schemeClr>
                </a:solidFill>
                <a:effectLst>
                  <a:outerShdw blurRad="63500" dir="3600000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  <a:sym typeface="Calibri" panose="020F0502020204030204"/>
              </a:defRPr>
            </a:lvl1pPr>
          </a:lstStyle>
          <a:p>
            <a:r>
              <a:rPr lang="en-US" sz="2400"/>
              <a:t>air-conditioning</a:t>
            </a:r>
            <a:endParaRPr lang="en-US" sz="2400"/>
          </a:p>
        </p:txBody>
      </p:sp>
      <p:grpSp>
        <p:nvGrpSpPr>
          <p:cNvPr id="20" name="成组"/>
          <p:cNvGrpSpPr/>
          <p:nvPr/>
        </p:nvGrpSpPr>
        <p:grpSpPr>
          <a:xfrm>
            <a:off x="9907904" y="2819399"/>
            <a:ext cx="1674130" cy="444502"/>
            <a:chOff x="1197801" y="-35690"/>
            <a:chExt cx="2294996" cy="499647"/>
          </a:xfrm>
        </p:grpSpPr>
        <p:sp>
          <p:nvSpPr>
            <p:cNvPr id="21" name="圆角矩形"/>
            <p:cNvSpPr/>
            <p:nvPr/>
          </p:nvSpPr>
          <p:spPr>
            <a:xfrm>
              <a:off x="1197801" y="18923"/>
              <a:ext cx="2294626" cy="420416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25400" cap="flat">
              <a:noFill/>
              <a:prstDash val="solid"/>
              <a:bevel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22" name="study"/>
            <p:cNvSpPr txBox="1"/>
            <p:nvPr/>
          </p:nvSpPr>
          <p:spPr>
            <a:xfrm>
              <a:off x="1497751" y="-35690"/>
              <a:ext cx="1995046" cy="499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t>   </a:t>
              </a:r>
              <a:r>
                <a:rPr lang="en-US"/>
                <a:t>basin</a:t>
              </a:r>
              <a:endParaRPr lang="en-US"/>
            </a:p>
          </p:txBody>
        </p:sp>
      </p:grpSp>
      <p:grpSp>
        <p:nvGrpSpPr>
          <p:cNvPr id="23" name="成组"/>
          <p:cNvGrpSpPr/>
          <p:nvPr/>
        </p:nvGrpSpPr>
        <p:grpSpPr>
          <a:xfrm>
            <a:off x="6640831" y="2868293"/>
            <a:ext cx="1979458" cy="443742"/>
            <a:chOff x="-1158402" y="122210"/>
            <a:chExt cx="2071738" cy="499429"/>
          </a:xfrm>
        </p:grpSpPr>
        <p:sp>
          <p:nvSpPr>
            <p:cNvPr id="24" name="圆角矩形"/>
            <p:cNvSpPr/>
            <p:nvPr/>
          </p:nvSpPr>
          <p:spPr>
            <a:xfrm>
              <a:off x="-1158402" y="203110"/>
              <a:ext cx="2027040" cy="418529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25400" cap="flat">
              <a:noFill/>
              <a:prstDash val="solid"/>
              <a:bevel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25" name="study"/>
            <p:cNvSpPr txBox="1"/>
            <p:nvPr/>
          </p:nvSpPr>
          <p:spPr>
            <a:xfrm>
              <a:off x="-1072843" y="122210"/>
              <a:ext cx="1986179" cy="4974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>
              <a:lvl1pPr defTabSz="914400">
                <a:defRPr sz="2800">
                  <a:solidFill>
                    <a:schemeClr val="accent3">
                      <a:lumOff val="44000"/>
                    </a:schemeClr>
                  </a:solidFill>
                  <a:effectLst>
                    <a:outerShdw blurRad="63500" dir="3600000" rotWithShape="0">
                      <a:srgbClr val="000000">
                        <a:alpha val="7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Calibri" panose="020F0502020204030204"/>
                </a:defRPr>
              </a:lvl1pPr>
            </a:lstStyle>
            <a:p>
              <a:r>
                <a:t>    </a:t>
              </a:r>
              <a:r>
                <a:rPr lang="en-US"/>
                <a:t>blanket</a:t>
              </a:r>
              <a:endParaRPr lang="en-US"/>
            </a:p>
          </p:txBody>
        </p:sp>
      </p:grpSp>
      <p:pic>
        <p:nvPicPr>
          <p:cNvPr id="26" name="图片 25" descr="0ca1a80d0a82f45f83283f883ea86d8d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7990" y="756285"/>
            <a:ext cx="2662555" cy="1979295"/>
          </a:xfrm>
          <a:prstGeom prst="rect">
            <a:avLst/>
          </a:prstGeom>
        </p:spPr>
      </p:pic>
      <p:pic>
        <p:nvPicPr>
          <p:cNvPr id="28" name="图片 27" descr="eb4d2ad8119046d921711ba484981e6c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85350" y="4109720"/>
            <a:ext cx="2137410" cy="1738630"/>
          </a:xfrm>
          <a:prstGeom prst="rect">
            <a:avLst/>
          </a:prstGeom>
        </p:spPr>
      </p:pic>
      <p:pic>
        <p:nvPicPr>
          <p:cNvPr id="29" name="图片 28" descr="IMG_737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65240" y="3854450"/>
            <a:ext cx="2513330" cy="213931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9" grpId="1" bldLvl="0" animBg="1" advAuto="0"/>
      <p:bldP spid="482" grpId="2" bldLvl="0" animBg="1" advAuto="0"/>
      <p:bldP spid="17" grpId="0" bldLvl="0" animBg="1"/>
      <p:bldP spid="19" grpId="0" bldLvl="0" animBg="1"/>
      <p:bldP spid="23" grpId="2" bldLvl="0" animBg="1" advAuto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image14.jpeg" descr="image14.jpe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59888" y="1184558"/>
            <a:ext cx="4076641" cy="30714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520" name="成组"/>
          <p:cNvGrpSpPr/>
          <p:nvPr/>
        </p:nvGrpSpPr>
        <p:grpSpPr>
          <a:xfrm>
            <a:off x="6527610" y="4326695"/>
            <a:ext cx="4273441" cy="2410313"/>
            <a:chOff x="0" y="0"/>
            <a:chExt cx="4273440" cy="2410311"/>
          </a:xfrm>
        </p:grpSpPr>
        <p:sp>
          <p:nvSpPr>
            <p:cNvPr id="518" name="圆角矩形"/>
            <p:cNvSpPr/>
            <p:nvPr/>
          </p:nvSpPr>
          <p:spPr>
            <a:xfrm>
              <a:off x="0" y="102246"/>
              <a:ext cx="4191594" cy="2205819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769537"/>
                </a:gs>
                <a:gs pos="80000">
                  <a:srgbClr val="9BC348"/>
                </a:gs>
                <a:gs pos="100000">
                  <a:srgbClr val="9CC646"/>
                </a:gs>
              </a:gsLst>
              <a:lin ang="16200000" scaled="0"/>
            </a:gradFill>
            <a:ln w="9525" cap="flat">
              <a:solidFill>
                <a:srgbClr val="98B955"/>
              </a:solidFill>
              <a:prstDash val="solid"/>
              <a:bevel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519" name="Bill 账单…"/>
            <p:cNvSpPr txBox="1"/>
            <p:nvPr/>
          </p:nvSpPr>
          <p:spPr>
            <a:xfrm>
              <a:off x="297206" y="0"/>
              <a:ext cx="3976235" cy="24103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5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  <a:r>
                <a:rPr dirty="0"/>
                <a:t>Bill/Utility 账单  </a:t>
              </a:r>
              <a:endParaRPr dirty="0"/>
            </a:p>
            <a:p>
              <a:pPr defTabSz="914400">
                <a:defRPr sz="25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  <a:r>
                <a:rPr dirty="0"/>
                <a:t>water bill         heating bill</a:t>
              </a:r>
              <a:endParaRPr dirty="0"/>
            </a:p>
            <a:p>
              <a:pPr defTabSz="914400">
                <a:defRPr sz="25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  <a:r>
                <a:rPr dirty="0"/>
                <a:t>gas bill </a:t>
              </a:r>
              <a:endParaRPr dirty="0"/>
            </a:p>
            <a:p>
              <a:pPr defTabSz="914400">
                <a:defRPr sz="25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  <a:r>
                <a:rPr dirty="0"/>
                <a:t>phone bill</a:t>
              </a:r>
              <a:endParaRPr dirty="0"/>
            </a:p>
            <a:p>
              <a:pPr defTabSz="914400">
                <a:defRPr sz="25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  <a:r>
                <a:rPr dirty="0"/>
                <a:t>electricity bill   </a:t>
              </a:r>
              <a:endParaRPr dirty="0"/>
            </a:p>
          </p:txBody>
        </p:sp>
      </p:grpSp>
      <p:grpSp>
        <p:nvGrpSpPr>
          <p:cNvPr id="523" name="成组"/>
          <p:cNvGrpSpPr/>
          <p:nvPr/>
        </p:nvGrpSpPr>
        <p:grpSpPr>
          <a:xfrm>
            <a:off x="1593376" y="985733"/>
            <a:ext cx="4497208" cy="3230879"/>
            <a:chOff x="0" y="0"/>
            <a:chExt cx="4497206" cy="3230878"/>
          </a:xfrm>
        </p:grpSpPr>
        <p:sp>
          <p:nvSpPr>
            <p:cNvPr id="521" name="圆角矩形"/>
            <p:cNvSpPr/>
            <p:nvPr/>
          </p:nvSpPr>
          <p:spPr>
            <a:xfrm>
              <a:off x="0" y="186568"/>
              <a:ext cx="4497207" cy="3044311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25400" cap="flat">
              <a:solidFill>
                <a:srgbClr val="8C3A38"/>
              </a:solidFill>
              <a:prstDash val="solid"/>
              <a:bevel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8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522" name="Rent 房租…"/>
            <p:cNvSpPr txBox="1"/>
            <p:nvPr/>
          </p:nvSpPr>
          <p:spPr>
            <a:xfrm>
              <a:off x="264109" y="0"/>
              <a:ext cx="4199986" cy="32007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36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  <a:r>
                <a:rPr sz="2800"/>
                <a:t>Rent 房租   £100  $200     </a:t>
              </a:r>
              <a:endParaRPr sz="2800"/>
            </a:p>
            <a:p>
              <a:pPr defTabSz="914400">
                <a:defRPr sz="32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  <a:r>
                <a:rPr sz="2800"/>
                <a:t>weekly basis</a:t>
              </a:r>
              <a:endParaRPr sz="2800"/>
            </a:p>
            <a:p>
              <a:pPr defTabSz="914400">
                <a:defRPr sz="32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  <a:r>
                <a:rPr sz="2800"/>
                <a:t>monthly basis</a:t>
              </a:r>
              <a:endParaRPr sz="2800"/>
            </a:p>
            <a:p>
              <a:pPr defTabSz="914400">
                <a:defRPr sz="32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  <a:r>
                <a:rPr sz="2800"/>
                <a:t>quarterly basis</a:t>
              </a:r>
              <a:endParaRPr sz="2800"/>
            </a:p>
            <a:p>
              <a:pPr defTabSz="914400">
                <a:defRPr sz="32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  <a:r>
                <a:rPr sz="2800"/>
                <a:t>annual basis </a:t>
              </a:r>
              <a:r>
                <a:t> </a:t>
              </a:r>
            </a:p>
          </p:txBody>
        </p:sp>
      </p:grpSp>
      <p:grpSp>
        <p:nvGrpSpPr>
          <p:cNvPr id="526" name="成组"/>
          <p:cNvGrpSpPr/>
          <p:nvPr/>
        </p:nvGrpSpPr>
        <p:grpSpPr>
          <a:xfrm>
            <a:off x="1508826" y="4361196"/>
            <a:ext cx="4926755" cy="2341311"/>
            <a:chOff x="0" y="0"/>
            <a:chExt cx="4926753" cy="2341309"/>
          </a:xfrm>
        </p:grpSpPr>
        <p:sp>
          <p:nvSpPr>
            <p:cNvPr id="524" name="圆角矩形"/>
            <p:cNvSpPr/>
            <p:nvPr/>
          </p:nvSpPr>
          <p:spPr>
            <a:xfrm>
              <a:off x="0" y="0"/>
              <a:ext cx="4926753" cy="2341309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5E437E"/>
                </a:gs>
                <a:gs pos="80000">
                  <a:srgbClr val="7B58A6"/>
                </a:gs>
                <a:gs pos="100000">
                  <a:srgbClr val="7B57A8"/>
                </a:gs>
              </a:gsLst>
              <a:lin ang="16200000" scaled="0"/>
            </a:gradFill>
            <a:ln w="9525" cap="flat">
              <a:solidFill>
                <a:srgbClr val="7D60A0"/>
              </a:solidFill>
              <a:prstDash val="solid"/>
              <a:bevel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3600">
                  <a:solidFill>
                    <a:srgbClr val="CCE8CF"/>
                  </a:solidFill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sp>
          <p:nvSpPr>
            <p:cNvPr id="525" name="Deposit  押金…"/>
            <p:cNvSpPr txBox="1"/>
            <p:nvPr/>
          </p:nvSpPr>
          <p:spPr>
            <a:xfrm>
              <a:off x="159385" y="220345"/>
              <a:ext cx="4629783" cy="19024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2400">
                  <a:solidFill>
                    <a:srgbClr val="CCE8CF"/>
                  </a:solidFill>
                </a:defRPr>
              </a:pPr>
              <a:r>
                <a:rPr dirty="0"/>
                <a:t>Deposit  押金</a:t>
              </a:r>
              <a:endParaRPr dirty="0"/>
            </a:p>
            <a:p>
              <a:pPr defTabSz="914400">
                <a:defRPr sz="2400">
                  <a:solidFill>
                    <a:srgbClr val="CCE8CF"/>
                  </a:solidFill>
                </a:defRPr>
              </a:pPr>
              <a:r>
                <a:rPr dirty="0"/>
                <a:t>cash</a:t>
              </a:r>
              <a:r>
                <a:rPr lang="zh-CN" dirty="0"/>
                <a:t>现金</a:t>
              </a:r>
              <a:endParaRPr lang="zh-CN" dirty="0"/>
            </a:p>
            <a:p>
              <a:pPr defTabSz="914400">
                <a:defRPr sz="2400">
                  <a:solidFill>
                    <a:srgbClr val="CCE8CF"/>
                  </a:solidFill>
                </a:defRPr>
              </a:pPr>
              <a:r>
                <a:rPr dirty="0"/>
                <a:t>check(cheque)</a:t>
              </a:r>
              <a:r>
                <a:rPr lang="zh-CN" dirty="0"/>
                <a:t>支票</a:t>
              </a:r>
              <a:endParaRPr lang="zh-CN" dirty="0"/>
            </a:p>
            <a:p>
              <a:pPr defTabSz="914400">
                <a:defRPr sz="2400">
                  <a:solidFill>
                    <a:srgbClr val="CCE8CF"/>
                  </a:solidFill>
                </a:defRPr>
              </a:pPr>
              <a:r>
                <a:rPr dirty="0"/>
                <a:t>credit 信用卡</a:t>
              </a:r>
              <a:endParaRPr dirty="0"/>
            </a:p>
            <a:p>
              <a:pPr defTabSz="914400">
                <a:defRPr sz="2400">
                  <a:solidFill>
                    <a:srgbClr val="CCE8CF"/>
                  </a:solidFill>
                </a:defRPr>
              </a:pPr>
              <a:r>
                <a:rPr dirty="0"/>
                <a:t>Visa / Master / American Express </a:t>
              </a:r>
              <a:endParaRPr dirty="0"/>
            </a:p>
          </p:txBody>
        </p:sp>
      </p:grpSp>
      <p:sp>
        <p:nvSpPr>
          <p:cNvPr id="3" name="租房的花销 expenses of renting"/>
          <p:cNvSpPr txBox="1"/>
          <p:nvPr/>
        </p:nvSpPr>
        <p:spPr>
          <a:xfrm>
            <a:off x="2066290" y="-127000"/>
            <a:ext cx="7830185" cy="152717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60960" tIns="60960" rIns="60960" bIns="60960" numCol="1" anchor="ctr">
            <a:noAutofit/>
          </a:bodyPr>
          <a:lstStyle>
            <a:lvl1pPr defTabSz="1422400">
              <a:lnSpc>
                <a:spcPct val="90000"/>
              </a:lnSpc>
              <a:spcBef>
                <a:spcPts val="1300"/>
              </a:spcBef>
              <a:defRPr sz="3200">
                <a:solidFill>
                  <a:srgbClr val="CCE8CF"/>
                </a:solidFill>
                <a:latin typeface="+mn-lt"/>
                <a:ea typeface="+mn-ea"/>
                <a:cs typeface="+mn-cs"/>
                <a:sym typeface="Calibri" panose="020F0502020204030204"/>
              </a:defRPr>
            </a:lvl1pPr>
          </a:lstStyle>
          <a:p>
            <a:r>
              <a:rPr>
                <a:latin typeface="Comic Sans MS Regular" panose="030F0702030302020204" charset="0"/>
                <a:cs typeface="Comic Sans MS Regular" panose="030F0702030302020204" charset="0"/>
              </a:rPr>
              <a:t>        </a:t>
            </a:r>
            <a:r>
              <a:rPr>
                <a:solidFill>
                  <a:srgbClr val="FF0000"/>
                </a:solidFill>
                <a:latin typeface="Comic Sans MS Regular" panose="030F0702030302020204" charset="0"/>
                <a:cs typeface="Comic Sans MS Regular" panose="030F0702030302020204" charset="0"/>
              </a:rPr>
              <a:t>租房的花销 expenses of renting </a:t>
            </a:r>
            <a:r>
              <a:rPr>
                <a:latin typeface="Comic Sans MS Regular" panose="030F0702030302020204" charset="0"/>
                <a:cs typeface="Comic Sans MS Regular" panose="030F0702030302020204" charset="0"/>
              </a:rPr>
              <a:t> </a:t>
            </a:r>
            <a:endParaRPr>
              <a:latin typeface="Comic Sans MS Regular" panose="030F0702030302020204" charset="0"/>
              <a:cs typeface="Comic Sans MS Regular" panose="030F070203030202020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0" grpId="1" bldLvl="0" animBg="1" advAuto="0"/>
      <p:bldP spid="523" grpId="2" bldLvl="0" animBg="1" advAuto="0"/>
      <p:bldP spid="526" grpId="3" bldLvl="0" animBg="1" advAuto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object 3"/>
          <p:cNvSpPr/>
          <p:nvPr/>
        </p:nvSpPr>
        <p:spPr>
          <a:xfrm>
            <a:off x="4556125" y="1190314"/>
            <a:ext cx="1682496" cy="3153157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 panose="020F0502020204030204"/>
              </a:defRPr>
            </a:pPr>
          </a:p>
        </p:txBody>
      </p:sp>
      <p:sp>
        <p:nvSpPr>
          <p:cNvPr id="533" name="object 4"/>
          <p:cNvSpPr/>
          <p:nvPr/>
        </p:nvSpPr>
        <p:spPr>
          <a:xfrm>
            <a:off x="1444333" y="1511879"/>
            <a:ext cx="2056863" cy="28315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 panose="020F0502020204030204"/>
              </a:defRPr>
            </a:pPr>
          </a:p>
        </p:txBody>
      </p:sp>
      <p:sp>
        <p:nvSpPr>
          <p:cNvPr id="534" name="object 5"/>
          <p:cNvSpPr txBox="1"/>
          <p:nvPr/>
        </p:nvSpPr>
        <p:spPr>
          <a:xfrm>
            <a:off x="1472485" y="4687535"/>
            <a:ext cx="2354581" cy="72326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/>
          <a:p>
            <a:pPr marR="5080" indent="12700">
              <a:lnSpc>
                <a:spcPct val="98000"/>
              </a:lnSpc>
              <a:spcBef>
                <a:spcPts val="100"/>
              </a:spcBef>
              <a:defRPr sz="2400" spc="-5">
                <a:solidFill>
                  <a:srgbClr val="0070C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dirty="0"/>
              <a:t>l</a:t>
            </a:r>
            <a:r>
              <a:rPr spc="0" dirty="0"/>
              <a:t>a</a:t>
            </a:r>
            <a:r>
              <a:rPr dirty="0"/>
              <a:t>n</a:t>
            </a:r>
            <a:r>
              <a:rPr spc="0" dirty="0"/>
              <a:t>d</a:t>
            </a:r>
            <a:r>
              <a:rPr dirty="0"/>
              <a:t>l</a:t>
            </a:r>
            <a:r>
              <a:rPr spc="0" dirty="0"/>
              <a:t>ady</a:t>
            </a:r>
            <a:r>
              <a:rPr lang="en-US" spc="0" dirty="0"/>
              <a:t> </a:t>
            </a:r>
            <a:r>
              <a:rPr spc="0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女房东</a:t>
            </a:r>
            <a:r>
              <a:rPr spc="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 </a:t>
            </a:r>
            <a:r>
              <a:rPr dirty="0" err="1"/>
              <a:t>l</a:t>
            </a:r>
            <a:r>
              <a:rPr spc="0" dirty="0" err="1"/>
              <a:t>a</a:t>
            </a:r>
            <a:r>
              <a:rPr dirty="0" err="1"/>
              <a:t>n</a:t>
            </a:r>
            <a:r>
              <a:rPr spc="0" dirty="0" err="1"/>
              <a:t>d</a:t>
            </a:r>
            <a:r>
              <a:rPr dirty="0" err="1"/>
              <a:t>lo</a:t>
            </a:r>
            <a:r>
              <a:rPr spc="0" dirty="0" err="1"/>
              <a:t>rd</a:t>
            </a:r>
            <a:r>
              <a:rPr spc="0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房东</a:t>
            </a:r>
            <a:endParaRPr spc="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35" name="object 6"/>
          <p:cNvSpPr txBox="1"/>
          <p:nvPr/>
        </p:nvSpPr>
        <p:spPr>
          <a:xfrm>
            <a:off x="7536160" y="2321560"/>
            <a:ext cx="3348355" cy="110744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/>
          <a:p>
            <a:pPr marR="5080" indent="12700">
              <a:spcBef>
                <a:spcPts val="100"/>
              </a:spcBef>
              <a:defRPr sz="240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dirty="0" err="1"/>
              <a:t>房屋中介</a:t>
            </a:r>
            <a:r>
              <a:rPr spc="-505" dirty="0"/>
              <a:t> </a:t>
            </a:r>
            <a:r>
              <a:rPr spc="-5" dirty="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house</a:t>
            </a:r>
            <a:r>
              <a:rPr spc="-20" dirty="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 </a:t>
            </a:r>
            <a:r>
              <a:rPr spc="-5" dirty="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agency  </a:t>
            </a:r>
            <a:r>
              <a:rPr dirty="0" err="1"/>
              <a:t>房屋中介人</a:t>
            </a:r>
            <a:r>
              <a:rPr spc="-515" dirty="0"/>
              <a:t> </a:t>
            </a:r>
            <a:r>
              <a:rPr spc="-5" dirty="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house</a:t>
            </a:r>
            <a:r>
              <a:rPr spc="-35" dirty="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 </a:t>
            </a:r>
            <a:r>
              <a:rPr spc="-5" dirty="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agent  </a:t>
            </a:r>
            <a:r>
              <a:rPr dirty="0" err="1"/>
              <a:t>租赁中介</a:t>
            </a:r>
            <a:r>
              <a:rPr spc="-509" dirty="0"/>
              <a:t> </a:t>
            </a:r>
            <a:r>
              <a:rPr spc="-5" dirty="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leasing</a:t>
            </a:r>
            <a:r>
              <a:rPr spc="-30" dirty="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 </a:t>
            </a:r>
            <a:r>
              <a:rPr spc="-5" dirty="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agency</a:t>
            </a:r>
            <a:endParaRPr spc="-5" dirty="0">
              <a:latin typeface="Comic Sans MS" panose="030F0702030302020204"/>
              <a:ea typeface="Comic Sans MS" panose="030F0702030302020204"/>
              <a:cs typeface="Comic Sans MS" panose="030F0702030302020204"/>
              <a:sym typeface="Comic Sans MS" panose="030F0702030302020204"/>
            </a:endParaRPr>
          </a:p>
        </p:txBody>
      </p:sp>
      <p:sp>
        <p:nvSpPr>
          <p:cNvPr id="536" name="object 7"/>
          <p:cNvSpPr txBox="1"/>
          <p:nvPr/>
        </p:nvSpPr>
        <p:spPr>
          <a:xfrm>
            <a:off x="4556125" y="4623752"/>
            <a:ext cx="2486660" cy="112077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indent="12700">
              <a:spcBef>
                <a:spcPts val="100"/>
              </a:spcBef>
              <a:defRPr sz="2400" spc="-5">
                <a:solidFill>
                  <a:srgbClr val="0070C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dirty="0">
                <a:sym typeface="+mn-ea"/>
              </a:rPr>
              <a:t>renter</a:t>
            </a:r>
            <a:r>
              <a:rPr lang="en-US" dirty="0">
                <a:sym typeface="+mn-ea"/>
              </a:rPr>
              <a:t> </a:t>
            </a:r>
            <a:r>
              <a:rPr spc="0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租客</a:t>
            </a:r>
            <a:endParaRPr spc="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宋体" panose="02010600030101010101" pitchFamily="2" charset="-122"/>
            </a:endParaRPr>
          </a:p>
          <a:p>
            <a:pPr indent="12700">
              <a:spcBef>
                <a:spcPts val="100"/>
              </a:spcBef>
              <a:defRPr sz="2400" spc="-5">
                <a:solidFill>
                  <a:srgbClr val="0070C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dirty="0"/>
              <a:t>t</a:t>
            </a:r>
            <a:r>
              <a:rPr spc="0" dirty="0"/>
              <a:t>e</a:t>
            </a:r>
            <a:r>
              <a:rPr dirty="0"/>
              <a:t>n</a:t>
            </a:r>
            <a:r>
              <a:rPr spc="0" dirty="0"/>
              <a:t>a</a:t>
            </a:r>
            <a:r>
              <a:rPr dirty="0"/>
              <a:t>nt</a:t>
            </a:r>
            <a:r>
              <a:rPr lang="en-US" dirty="0"/>
              <a:t> </a:t>
            </a:r>
            <a:r>
              <a:rPr spc="0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租客</a:t>
            </a:r>
            <a:r>
              <a:rPr spc="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      </a:t>
            </a:r>
            <a:endParaRPr spc="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宋体" panose="02010600030101010101" pitchFamily="2" charset="-122"/>
            </a:endParaRPr>
          </a:p>
          <a:p>
            <a:pPr marR="5080" indent="12700">
              <a:defRPr sz="2400" spc="-5">
                <a:solidFill>
                  <a:srgbClr val="0070C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dirty="0">
                <a:sym typeface="+mn-ea"/>
              </a:rPr>
              <a:t>occupant </a:t>
            </a:r>
            <a:r>
              <a:rPr lang="zh-CN" spc="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居住者</a:t>
            </a:r>
            <a:endParaRPr lang="zh-CN" spc="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object 7"/>
          <p:cNvSpPr txBox="1"/>
          <p:nvPr/>
        </p:nvSpPr>
        <p:spPr>
          <a:xfrm>
            <a:off x="7545036" y="3501008"/>
            <a:ext cx="2486660" cy="73850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indent="12700">
              <a:spcBef>
                <a:spcPts val="100"/>
              </a:spcBef>
              <a:defRPr sz="2400" spc="-5">
                <a:solidFill>
                  <a:srgbClr val="0070C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dirty="0">
                <a:solidFill>
                  <a:srgbClr val="FF0000"/>
                </a:solidFill>
              </a:rPr>
              <a:t>tenancy   </a:t>
            </a:r>
            <a:r>
              <a:rPr lang="zh-CN" altLang="en-US" dirty="0">
                <a:solidFill>
                  <a:srgbClr val="FF0000"/>
                </a:solidFill>
              </a:rPr>
              <a:t>租赁期</a:t>
            </a:r>
            <a:endParaRPr spc="0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宋体" panose="02010600030101010101" pitchFamily="2" charset="-122"/>
            </a:endParaRPr>
          </a:p>
          <a:p>
            <a:pPr marR="5080" indent="12700">
              <a:defRPr sz="2400" spc="-5">
                <a:solidFill>
                  <a:srgbClr val="0070C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dirty="0" err="1">
                <a:solidFill>
                  <a:srgbClr val="FF0000"/>
                </a:solidFill>
                <a:sym typeface="+mn-ea"/>
              </a:rPr>
              <a:t>occupacy</a:t>
            </a:r>
            <a:r>
              <a:rPr lang="en-US" dirty="0">
                <a:solidFill>
                  <a:srgbClr val="FF0000"/>
                </a:solidFill>
                <a:sym typeface="+mn-ea"/>
              </a:rPr>
              <a:t> 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居住期</a:t>
            </a:r>
            <a:r>
              <a:rPr spc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 </a:t>
            </a:r>
            <a:endParaRPr lang="zh-CN" spc="0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56125" y="367030"/>
            <a:ext cx="26085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sz="3200">
                <a:solidFill>
                  <a:srgbClr val="FF0000"/>
                </a:solidFill>
                <a:latin typeface="Comic Sans MS Regular" panose="030F0702030302020204" charset="0"/>
                <a:sym typeface="+mn-ea"/>
              </a:rPr>
              <a:t>租房场景人</a:t>
            </a:r>
            <a:r>
              <a:rPr sz="3200" spc="-100">
                <a:solidFill>
                  <a:srgbClr val="FF0000"/>
                </a:solidFill>
                <a:latin typeface="Comic Sans MS Regular" panose="030F0702030302020204" charset="0"/>
                <a:sym typeface="+mn-ea"/>
              </a:rPr>
              <a:t>物</a:t>
            </a:r>
            <a:endParaRPr lang="zh-CN" altLang="en-US" sz="3200" spc="-100">
              <a:solidFill>
                <a:srgbClr val="FF0000"/>
              </a:solidFill>
              <a:latin typeface="Comic Sans MS Regular" panose="030F0702030302020204" charset="0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43472" y="1556792"/>
            <a:ext cx="8398016" cy="612988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marR="5080" indent="1673225">
              <a:lnSpc>
                <a:spcPct val="118000"/>
              </a:lnSpc>
              <a:spcBef>
                <a:spcPts val="100"/>
              </a:spcBef>
            </a:pPr>
            <a:r>
              <a:rPr sz="3600" dirty="0" err="1">
                <a:solidFill>
                  <a:srgbClr val="000066"/>
                </a:solidFill>
              </a:rPr>
              <a:t>练习</a:t>
            </a:r>
            <a:r>
              <a:rPr sz="3600" dirty="0">
                <a:solidFill>
                  <a:srgbClr val="000066"/>
                </a:solidFill>
              </a:rPr>
              <a:t> </a:t>
            </a:r>
            <a:r>
              <a:rPr lang="en-US" sz="3600" dirty="0">
                <a:solidFill>
                  <a:srgbClr val="000066"/>
                </a:solidFill>
              </a:rPr>
              <a:t>1</a:t>
            </a:r>
            <a:r>
              <a:rPr lang="en-US" altLang="zh-CN" sz="3600" dirty="0">
                <a:solidFill>
                  <a:srgbClr val="000066"/>
                </a:solidFill>
              </a:rPr>
              <a:t>:</a:t>
            </a:r>
            <a:r>
              <a:rPr lang="zh-CN" altLang="en-US" sz="3600" dirty="0">
                <a:solidFill>
                  <a:srgbClr val="000066"/>
                </a:solidFill>
              </a:rPr>
              <a:t> </a:t>
            </a:r>
            <a:r>
              <a:rPr lang="en-AU" altLang="zh-CN" sz="3600" dirty="0">
                <a:solidFill>
                  <a:srgbClr val="000066"/>
                </a:solidFill>
              </a:rPr>
              <a:t>Hiring</a:t>
            </a:r>
            <a:r>
              <a:rPr lang="zh-CN" altLang="en-US" sz="3600" dirty="0">
                <a:solidFill>
                  <a:srgbClr val="000066"/>
                </a:solidFill>
              </a:rPr>
              <a:t> </a:t>
            </a:r>
            <a:r>
              <a:rPr lang="en-US" altLang="zh-CN" sz="3600" dirty="0">
                <a:solidFill>
                  <a:srgbClr val="000066"/>
                </a:solidFill>
              </a:rPr>
              <a:t>a</a:t>
            </a:r>
            <a:r>
              <a:rPr lang="zh-CN" altLang="en-US" sz="3600" dirty="0">
                <a:solidFill>
                  <a:srgbClr val="000066"/>
                </a:solidFill>
              </a:rPr>
              <a:t> </a:t>
            </a:r>
            <a:r>
              <a:rPr lang="en-AU" altLang="zh-CN" sz="3600" dirty="0">
                <a:solidFill>
                  <a:srgbClr val="000066"/>
                </a:solidFill>
              </a:rPr>
              <a:t>public room</a:t>
            </a:r>
            <a:r>
              <a:rPr lang="zh-CN" altLang="en-US" sz="3600" dirty="0">
                <a:solidFill>
                  <a:srgbClr val="000066"/>
                </a:solidFill>
              </a:rPr>
              <a:t> </a:t>
            </a:r>
            <a:endParaRPr sz="36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14750" y="2708920"/>
            <a:ext cx="4762500" cy="31718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9" name="文本框 4"/>
          <p:cNvSpPr txBox="1"/>
          <p:nvPr>
            <p:custDataLst>
              <p:tags r:id="rId1"/>
            </p:custDataLst>
          </p:nvPr>
        </p:nvSpPr>
        <p:spPr>
          <a:xfrm>
            <a:off x="60" y="190785"/>
            <a:ext cx="2484276" cy="830997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24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Basic information</a:t>
            </a:r>
            <a:endParaRPr lang="en-US" altLang="zh-CN" sz="24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07440" y="1743075"/>
            <a:ext cx="7694930" cy="23888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&#10;&#10;描述已自动生成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68" y="529302"/>
            <a:ext cx="8280920" cy="6364528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4" name="文本框 3"/>
          <p:cNvSpPr txBox="1"/>
          <p:nvPr/>
        </p:nvSpPr>
        <p:spPr>
          <a:xfrm>
            <a:off x="2924589" y="584625"/>
            <a:ext cx="3168352" cy="4320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4583832" y="1281906"/>
            <a:ext cx="3312368" cy="5103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6023992" y="3933056"/>
            <a:ext cx="43204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4"/>
          <p:cNvSpPr txBox="1"/>
          <p:nvPr/>
        </p:nvSpPr>
        <p:spPr>
          <a:xfrm>
            <a:off x="127290" y="186356"/>
            <a:ext cx="2088232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-1-1</a:t>
            </a:r>
            <a:r>
              <a:rPr lang="en-AU" altLang="zh-CN" sz="32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P10</a:t>
            </a:r>
            <a:endParaRPr kumimoji="1"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297361" y="3933056"/>
            <a:ext cx="1077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number</a:t>
            </a:r>
            <a:endParaRPr lang="en-US" altLang="zh-CN" dirty="0">
              <a:solidFill>
                <a:srgbClr val="FF0000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6348028" y="4581128"/>
            <a:ext cx="75608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7585392" y="4529689"/>
            <a:ext cx="19669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furniture/service</a:t>
            </a:r>
            <a:endParaRPr lang="en-US" altLang="zh-CN" dirty="0">
              <a:solidFill>
                <a:srgbClr val="FF0000"/>
              </a:solidFill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979876" y="4941168"/>
            <a:ext cx="147616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895554" y="6165304"/>
            <a:ext cx="75608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7727597" y="6531911"/>
            <a:ext cx="75608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5590860" y="6525344"/>
            <a:ext cx="75608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2583051" y="3147365"/>
            <a:ext cx="1712749" cy="5103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2583186" y="5313898"/>
            <a:ext cx="1784622" cy="5103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26" name="11-1-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4229" y="1130682"/>
            <a:ext cx="406400" cy="406400"/>
          </a:xfrm>
          <a:prstGeom prst="rect">
            <a:avLst/>
          </a:prstGeom>
        </p:spPr>
      </p:pic>
      <p:cxnSp>
        <p:nvCxnSpPr>
          <p:cNvPr id="17" name="直接连接符 16"/>
          <p:cNvCxnSpPr/>
          <p:nvPr/>
        </p:nvCxnSpPr>
        <p:spPr>
          <a:xfrm>
            <a:off x="5303912" y="3933056"/>
            <a:ext cx="43204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5087888" y="4302388"/>
            <a:ext cx="13681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3431704" y="4581128"/>
            <a:ext cx="108012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439068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4" grpId="0" bldLvl="0" animBg="1"/>
      <p:bldP spid="12" grpId="0" bldLvl="0" animBg="1"/>
      <p:bldP spid="13" grpId="0"/>
      <p:bldP spid="19" grpId="0"/>
      <p:bldP spid="24" grpId="0" bldLvl="0" animBg="1"/>
      <p:bldP spid="25" grpId="0" bldLvl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&#10;&#10;描述已自动生成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730" y="369670"/>
            <a:ext cx="8490158" cy="652534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628921" y="3428999"/>
            <a:ext cx="1446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AU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Charlton</a:t>
            </a:r>
            <a:endParaRPr kumimoji="1" lang="zh-CN" altLang="en-US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72164" y="3762110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115</a:t>
            </a:r>
            <a:endParaRPr kumimoji="1" lang="zh-CN" altLang="en-US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79876" y="4067310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cash</a:t>
            </a:r>
            <a:endParaRPr kumimoji="1" lang="zh-CN" altLang="en-US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90412" y="4405413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parking</a:t>
            </a:r>
            <a:endParaRPr kumimoji="1" lang="zh-CN" altLang="en-US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37712" y="5651988"/>
            <a:ext cx="1446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music</a:t>
            </a:r>
            <a:endParaRPr kumimoji="1" lang="zh-CN" altLang="en-US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385584" y="6296967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entry</a:t>
            </a:r>
            <a:endParaRPr kumimoji="1" lang="zh-CN" altLang="en-US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87074" y="3632342"/>
            <a:ext cx="3243752" cy="1294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区分 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weekend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weekdays</a:t>
            </a:r>
            <a:endParaRPr kumimoji="1" lang="en-US" altLang="zh-C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but+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答案句</a:t>
            </a:r>
            <a:endParaRPr kumimoji="1" lang="en-US" altLang="zh-C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kumimoji="1" lang="en-AU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kumimoji="1" lang="en-US" altLang="zh-C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表并列</a:t>
            </a:r>
            <a:endParaRPr kumimoji="1" lang="en-US" altLang="zh-C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284664" y="6112301"/>
            <a:ext cx="2558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  <a:latin typeface="Comic Sans MS" panose="030F0702030302020204" pitchFamily="66" charset="0"/>
              </a:rPr>
              <a:t>=make arrangements</a:t>
            </a:r>
            <a:endParaRPr kumimoji="1" lang="zh-CN" altLang="en-US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12" name="文本框 4"/>
          <p:cNvSpPr txBox="1"/>
          <p:nvPr/>
        </p:nvSpPr>
        <p:spPr>
          <a:xfrm>
            <a:off x="127290" y="186356"/>
            <a:ext cx="2088232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-1-1</a:t>
            </a:r>
            <a:r>
              <a:rPr lang="en-AU" altLang="zh-CN" sz="32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P10</a:t>
            </a:r>
            <a:endParaRPr kumimoji="1"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11-1-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4229" y="1130682"/>
            <a:ext cx="406400" cy="40640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36204" y="3343664"/>
            <a:ext cx="1921125" cy="20313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dirty="0"/>
              <a:t>You will have to see about ___________a license if you are planning to have any ___________ during the meal.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413612" y="3848451"/>
            <a:ext cx="11012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getting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95685" y="4682412"/>
            <a:ext cx="9498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music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43906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4" grpId="0" build="p"/>
      <p:bldP spid="5" grpId="0"/>
      <p:bldP spid="14" grpId="0" bldLvl="0" animBg="1"/>
      <p:bldP spid="16" grpId="0"/>
      <p:bldP spid="1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形用户界面, 文本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436" y="1158184"/>
            <a:ext cx="10370638" cy="2909108"/>
          </a:xfrm>
          <a:prstGeom prst="rect">
            <a:avLst/>
          </a:prstGeom>
        </p:spPr>
      </p:pic>
      <p:pic>
        <p:nvPicPr>
          <p:cNvPr id="7" name="图片 6" descr="图形用户界面, 文本, 应用程序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" t="10638" r="1574" b="5069"/>
          <a:stretch>
            <a:fillRect/>
          </a:stretch>
        </p:blipFill>
        <p:spPr>
          <a:xfrm>
            <a:off x="936652" y="3552157"/>
            <a:ext cx="10414207" cy="3011736"/>
          </a:xfrm>
          <a:prstGeom prst="rect">
            <a:avLst/>
          </a:prstGeom>
          <a:ln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1415480" y="1311511"/>
            <a:ext cx="936104" cy="4320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343472" y="3861048"/>
            <a:ext cx="79208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495600" y="2225723"/>
            <a:ext cx="648072" cy="4320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7680176" y="2225723"/>
            <a:ext cx="1440160" cy="4320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7102027" y="4280496"/>
            <a:ext cx="2160240" cy="4446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cxnSp>
        <p:nvCxnSpPr>
          <p:cNvPr id="17" name="直线连接符 16"/>
          <p:cNvCxnSpPr/>
          <p:nvPr/>
        </p:nvCxnSpPr>
        <p:spPr>
          <a:xfrm>
            <a:off x="5735960" y="5151002"/>
            <a:ext cx="100811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/>
          <p:cNvCxnSpPr/>
          <p:nvPr/>
        </p:nvCxnSpPr>
        <p:spPr>
          <a:xfrm>
            <a:off x="5807968" y="5589240"/>
            <a:ext cx="122413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4"/>
          <p:cNvSpPr txBox="1"/>
          <p:nvPr/>
        </p:nvSpPr>
        <p:spPr>
          <a:xfrm>
            <a:off x="127290" y="186356"/>
            <a:ext cx="2088232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-1-1</a:t>
            </a:r>
            <a:r>
              <a:rPr lang="en-AU" altLang="zh-CN" sz="32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P10</a:t>
            </a:r>
            <a:endParaRPr kumimoji="1"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11-1-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16436" y="321538"/>
            <a:ext cx="406400" cy="406400"/>
          </a:xfrm>
          <a:prstGeom prst="rect">
            <a:avLst/>
          </a:prstGeom>
        </p:spPr>
      </p:pic>
      <p:cxnSp>
        <p:nvCxnSpPr>
          <p:cNvPr id="23" name="直线连接符 16"/>
          <p:cNvCxnSpPr/>
          <p:nvPr/>
        </p:nvCxnSpPr>
        <p:spPr>
          <a:xfrm>
            <a:off x="7176120" y="2657771"/>
            <a:ext cx="57606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5675703" y="2030209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n./adj.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020338" y="4092952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n.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395700" y="4643600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n.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431704" y="514766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n.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43906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6" grpId="0" bldLvl="0" animBg="1"/>
      <p:bldP spid="9" grpId="0" bldLvl="0" animBg="1"/>
      <p:bldP spid="11" grpId="0" bldLvl="0" animBg="1"/>
      <p:bldP spid="13" grpId="0" bldLvl="0" animBg="1"/>
      <p:bldP spid="15" grpId="0" bldLvl="0" animBg="1"/>
      <p:bldP spid="4" grpId="0"/>
      <p:bldP spid="25" grpId="0"/>
      <p:bldP spid="26" grpId="0"/>
      <p:bldP spid="27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形用户界面, 文本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381" y="1201249"/>
            <a:ext cx="10370638" cy="2909108"/>
          </a:xfrm>
          <a:prstGeom prst="rect">
            <a:avLst/>
          </a:prstGeom>
        </p:spPr>
      </p:pic>
      <p:pic>
        <p:nvPicPr>
          <p:cNvPr id="7" name="图片 6" descr="图形用户界面, 文本, 应用程序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" t="10638" r="1574" b="5069"/>
          <a:stretch>
            <a:fillRect/>
          </a:stretch>
        </p:blipFill>
        <p:spPr>
          <a:xfrm>
            <a:off x="932597" y="3573746"/>
            <a:ext cx="10414207" cy="301173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47928" y="220486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stage</a:t>
            </a:r>
            <a:endParaRPr kumimoji="1" lang="zh-CN" altLang="en-US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55840" y="4177868"/>
            <a:ext cx="1008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code</a:t>
            </a:r>
            <a:endParaRPr kumimoji="1" lang="zh-CN" altLang="en-US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43672" y="4700001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floors</a:t>
            </a:r>
            <a:endParaRPr kumimoji="1" lang="zh-CN" altLang="en-US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891644" y="5150842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decorations</a:t>
            </a:r>
            <a:endParaRPr kumimoji="1" lang="zh-CN" altLang="en-US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084332" y="2410454"/>
            <a:ext cx="310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7.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Rather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than.., they should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243572" y="4110357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0432FF"/>
                </a:solidFill>
                <a:latin typeface="Comic Sans MS" panose="030F0702030302020204" pitchFamily="66" charset="0"/>
              </a:rPr>
              <a:t>Be</a:t>
            </a:r>
            <a:r>
              <a:rPr kumimoji="1" lang="zh-CN" altLang="en-US" dirty="0">
                <a:solidFill>
                  <a:srgbClr val="0432FF"/>
                </a:solidFill>
                <a:latin typeface="Comic Sans MS" panose="030F0702030302020204" pitchFamily="66" charset="0"/>
              </a:rPr>
              <a:t> </a:t>
            </a:r>
            <a:r>
              <a:rPr kumimoji="1" lang="en-US" altLang="zh-CN" dirty="0">
                <a:solidFill>
                  <a:srgbClr val="0432FF"/>
                </a:solidFill>
                <a:latin typeface="Comic Sans MS" panose="030F0702030302020204" pitchFamily="66" charset="0"/>
              </a:rPr>
              <a:t>informed</a:t>
            </a:r>
            <a:r>
              <a:rPr kumimoji="1" lang="zh-CN" altLang="en-US" dirty="0">
                <a:solidFill>
                  <a:srgbClr val="0432FF"/>
                </a:solidFill>
                <a:latin typeface="Comic Sans MS" panose="030F0702030302020204" pitchFamily="66" charset="0"/>
              </a:rPr>
              <a:t> </a:t>
            </a:r>
            <a:r>
              <a:rPr kumimoji="1" lang="en-US" altLang="zh-CN" dirty="0">
                <a:solidFill>
                  <a:srgbClr val="0432FF"/>
                </a:solidFill>
                <a:latin typeface="Comic Sans MS" panose="030F0702030302020204" pitchFamily="66" charset="0"/>
              </a:rPr>
              <a:t>of</a:t>
            </a:r>
            <a:endParaRPr kumimoji="1" lang="zh-CN" altLang="en-US" dirty="0">
              <a:solidFill>
                <a:srgbClr val="0432FF"/>
              </a:solidFill>
              <a:latin typeface="Comic Sans MS" panose="030F0702030302020204" pitchFamily="66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254010" y="4384181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8.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so+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答案句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39458" y="5228505"/>
            <a:ext cx="4932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9.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AU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Sweep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floors</a:t>
            </a:r>
            <a:r>
              <a:rPr kumimoji="1" lang="en-AU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AU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AU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suppose?—They 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指代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621162" y="6005345"/>
            <a:ext cx="749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AU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10. I presume we can have decorations in the room?---them </a:t>
            </a:r>
            <a:r>
              <a:rPr kumimoji="1" lang="zh-CN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指代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4"/>
          <p:cNvSpPr txBox="1"/>
          <p:nvPr/>
        </p:nvSpPr>
        <p:spPr>
          <a:xfrm>
            <a:off x="127290" y="186356"/>
            <a:ext cx="2088232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-1-1</a:t>
            </a:r>
            <a:r>
              <a:rPr lang="en-AU" altLang="zh-CN" sz="32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P10</a:t>
            </a:r>
            <a:endParaRPr kumimoji="1"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11-1-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85244" y="364238"/>
            <a:ext cx="406400" cy="4064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3719736" y="459107"/>
            <a:ext cx="431011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名词占比</a:t>
            </a:r>
            <a:r>
              <a:rPr lang="en-US" altLang="zh-CN" sz="2400" dirty="0"/>
              <a:t>&gt;80%--</a:t>
            </a:r>
            <a:r>
              <a:rPr lang="zh-CN" altLang="en-US" sz="2400" dirty="0"/>
              <a:t>通常重读</a:t>
            </a:r>
            <a:endParaRPr lang="en-US" altLang="zh-CN" sz="24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43906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2" grpId="0"/>
      <p:bldP spid="3" grpId="0"/>
      <p:bldP spid="4" grpId="0"/>
      <p:bldP spid="6" grpId="0"/>
      <p:bldP spid="10" grpId="0"/>
      <p:bldP spid="11" grpId="0"/>
      <p:bldP spid="12" grpId="0"/>
      <p:bldP spid="13" grpId="0"/>
      <p:bldP spid="16" grpId="0" bldLvl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00594" y="404664"/>
            <a:ext cx="1934681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答案前置</a:t>
            </a:r>
            <a:endParaRPr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959978" y="1471636"/>
            <a:ext cx="8215059" cy="686283"/>
          </a:xfrm>
          <a:custGeom>
            <a:avLst/>
            <a:gdLst/>
            <a:ahLst/>
            <a:cxnLst/>
            <a:rect l="l" t="t" r="r" b="b"/>
            <a:pathLst>
              <a:path w="7501255" h="561339">
                <a:moveTo>
                  <a:pt x="7407656" y="0"/>
                </a:moveTo>
                <a:lnTo>
                  <a:pt x="93472" y="0"/>
                </a:lnTo>
                <a:lnTo>
                  <a:pt x="57087" y="7354"/>
                </a:lnTo>
                <a:lnTo>
                  <a:pt x="27376" y="27400"/>
                </a:lnTo>
                <a:lnTo>
                  <a:pt x="7345" y="57114"/>
                </a:lnTo>
                <a:lnTo>
                  <a:pt x="0" y="93472"/>
                </a:lnTo>
                <a:lnTo>
                  <a:pt x="0" y="467360"/>
                </a:lnTo>
                <a:lnTo>
                  <a:pt x="7345" y="503717"/>
                </a:lnTo>
                <a:lnTo>
                  <a:pt x="27376" y="533431"/>
                </a:lnTo>
                <a:lnTo>
                  <a:pt x="57087" y="553477"/>
                </a:lnTo>
                <a:lnTo>
                  <a:pt x="93472" y="560832"/>
                </a:lnTo>
                <a:lnTo>
                  <a:pt x="7407656" y="560832"/>
                </a:lnTo>
                <a:lnTo>
                  <a:pt x="7444013" y="553477"/>
                </a:lnTo>
                <a:lnTo>
                  <a:pt x="7473727" y="533431"/>
                </a:lnTo>
                <a:lnTo>
                  <a:pt x="7493773" y="503717"/>
                </a:lnTo>
                <a:lnTo>
                  <a:pt x="7501128" y="467360"/>
                </a:lnTo>
                <a:lnTo>
                  <a:pt x="7501128" y="93472"/>
                </a:lnTo>
                <a:lnTo>
                  <a:pt x="7493773" y="57114"/>
                </a:lnTo>
                <a:lnTo>
                  <a:pt x="7473727" y="27400"/>
                </a:lnTo>
                <a:lnTo>
                  <a:pt x="7444013" y="7354"/>
                </a:lnTo>
                <a:lnTo>
                  <a:pt x="7407656" y="0"/>
                </a:lnTo>
                <a:close/>
              </a:path>
            </a:pathLst>
          </a:custGeom>
          <a:solidFill>
            <a:srgbClr val="093387"/>
          </a:solidFill>
          <a:ln>
            <a:solidFill>
              <a:srgbClr val="7030A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991544" y="2564845"/>
            <a:ext cx="9565471" cy="29769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>
              <a:lnSpc>
                <a:spcPts val="2380"/>
              </a:lnSpc>
            </a:pPr>
            <a:r>
              <a:rPr lang="zh-CN" altLang="en-US" sz="2400" dirty="0">
                <a:latin typeface="微软雅黑" panose="020B0503020204020204" charset="-122"/>
                <a:cs typeface="微软雅黑" panose="020B0503020204020204" charset="-122"/>
              </a:rPr>
              <a:t>原文</a:t>
            </a:r>
            <a:r>
              <a:rPr sz="2400" dirty="0">
                <a:latin typeface="微软雅黑" panose="020B0503020204020204" charset="-122"/>
                <a:cs typeface="微软雅黑" panose="020B0503020204020204" charset="-122"/>
              </a:rPr>
              <a:t>：</a:t>
            </a:r>
            <a:endParaRPr sz="2400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25400" marR="1316990">
              <a:lnSpc>
                <a:spcPts val="2880"/>
              </a:lnSpc>
              <a:spcBef>
                <a:spcPts val="75"/>
              </a:spcBef>
            </a:pPr>
            <a:r>
              <a:rPr sz="2800" dirty="0">
                <a:latin typeface="Calibri" panose="020F0502020204030204"/>
                <a:cs typeface="Calibri" panose="020F0502020204030204"/>
              </a:rPr>
              <a:t>A:</a:t>
            </a:r>
            <a:r>
              <a:rPr lang="zh-CN" altLang="en-US" sz="2800" dirty="0">
                <a:latin typeface="Calibri" panose="020F0502020204030204"/>
                <a:cs typeface="Calibri" panose="020F0502020204030204"/>
              </a:rPr>
              <a:t> </a:t>
            </a:r>
            <a:r>
              <a:rPr lang="en-AU" altLang="zh-CN" sz="2800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So</a:t>
            </a:r>
            <a:r>
              <a:rPr lang="en-AU" altLang="zh-CN" sz="2800" dirty="0">
                <a:latin typeface="Calibri" panose="020F0502020204030204"/>
                <a:cs typeface="Calibri" panose="020F0502020204030204"/>
              </a:rPr>
              <a:t> what do we </a:t>
            </a:r>
            <a:r>
              <a:rPr lang="en-AU" altLang="zh-CN" sz="2800" u="sng" dirty="0">
                <a:latin typeface="Calibri" panose="020F0502020204030204"/>
                <a:cs typeface="Calibri" panose="020F0502020204030204"/>
              </a:rPr>
              <a:t>need</a:t>
            </a:r>
            <a:r>
              <a:rPr lang="en-AU" altLang="zh-CN" sz="2800" dirty="0">
                <a:latin typeface="Calibri" panose="020F0502020204030204"/>
                <a:cs typeface="Calibri" panose="020F0502020204030204"/>
              </a:rPr>
              <a:t> to do after everyone’s gone? </a:t>
            </a:r>
            <a:r>
              <a:rPr lang="en-AU" altLang="zh-CN" sz="2800" b="1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Sweep the </a:t>
            </a:r>
            <a:r>
              <a:rPr lang="en-AU" altLang="zh-CN" sz="2800" b="1" u="sng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floors</a:t>
            </a:r>
            <a:r>
              <a:rPr lang="en-AU" altLang="zh-CN" sz="2800" b="1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 I suppose?</a:t>
            </a:r>
            <a:endParaRPr lang="en-AU" altLang="zh-CN" sz="2800" b="1" dirty="0">
              <a:solidFill>
                <a:srgbClr val="C00000"/>
              </a:solidFill>
              <a:latin typeface="Calibri" panose="020F0502020204030204"/>
              <a:cs typeface="Calibri" panose="020F0502020204030204"/>
            </a:endParaRPr>
          </a:p>
          <a:p>
            <a:pPr marL="25400" marR="1316990">
              <a:lnSpc>
                <a:spcPts val="2880"/>
              </a:lnSpc>
              <a:spcBef>
                <a:spcPts val="75"/>
              </a:spcBef>
            </a:pPr>
            <a:endParaRPr lang="en-AU" altLang="zh-CN" sz="2800" b="1" dirty="0">
              <a:solidFill>
                <a:srgbClr val="C00000"/>
              </a:solidFill>
              <a:latin typeface="Calibri" panose="020F0502020204030204"/>
              <a:cs typeface="Calibri" panose="020F0502020204030204"/>
            </a:endParaRPr>
          </a:p>
          <a:p>
            <a:pPr marL="25400" marR="1316990">
              <a:lnSpc>
                <a:spcPts val="2880"/>
              </a:lnSpc>
              <a:spcBef>
                <a:spcPts val="75"/>
              </a:spcBef>
            </a:pPr>
            <a:r>
              <a:rPr lang="en-AU" sz="2800" dirty="0">
                <a:latin typeface="Calibri" panose="020F0502020204030204"/>
                <a:cs typeface="Calibri" panose="020F0502020204030204"/>
              </a:rPr>
              <a:t>B: </a:t>
            </a:r>
            <a:r>
              <a:rPr lang="en-AU" sz="2800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Well, actually </a:t>
            </a:r>
            <a:r>
              <a:rPr lang="en-AU" sz="2800" dirty="0">
                <a:latin typeface="Calibri" panose="020F0502020204030204"/>
                <a:cs typeface="Calibri" panose="020F0502020204030204"/>
              </a:rPr>
              <a:t>they have </a:t>
            </a:r>
            <a:r>
              <a:rPr lang="en-AU" sz="2800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to be washed</a:t>
            </a:r>
            <a:r>
              <a:rPr lang="en-AU" sz="2800" dirty="0">
                <a:latin typeface="Calibri" panose="020F0502020204030204"/>
                <a:cs typeface="Calibri" panose="020F0502020204030204"/>
              </a:rPr>
              <a:t>, </a:t>
            </a:r>
            <a:r>
              <a:rPr lang="en-AU" sz="2800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not just</a:t>
            </a:r>
            <a:r>
              <a:rPr lang="en-AU" sz="2800" dirty="0">
                <a:latin typeface="Calibri" panose="020F0502020204030204"/>
                <a:cs typeface="Calibri" panose="020F0502020204030204"/>
              </a:rPr>
              <a:t> swept.</a:t>
            </a:r>
            <a:endParaRPr lang="en-AU" sz="2800" dirty="0">
              <a:latin typeface="Calibri" panose="020F0502020204030204"/>
              <a:cs typeface="Calibri" panose="020F0502020204030204"/>
            </a:endParaRPr>
          </a:p>
          <a:p>
            <a:pPr marL="25400" marR="1316990">
              <a:lnSpc>
                <a:spcPts val="2880"/>
              </a:lnSpc>
              <a:spcBef>
                <a:spcPts val="75"/>
              </a:spcBef>
            </a:pPr>
            <a:r>
              <a:rPr lang="en-AU" sz="2800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Then</a:t>
            </a:r>
            <a:r>
              <a:rPr lang="en-AU" sz="2800" dirty="0">
                <a:latin typeface="Calibri" panose="020F0502020204030204"/>
                <a:cs typeface="Calibri" panose="020F0502020204030204"/>
              </a:rPr>
              <a:t>, you’ll be provided with </a:t>
            </a:r>
            <a:r>
              <a:rPr lang="en-AU" sz="2800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black plastic bags</a:t>
            </a:r>
            <a:r>
              <a:rPr lang="en-AU" sz="2800" dirty="0">
                <a:latin typeface="Calibri" panose="020F0502020204030204"/>
                <a:cs typeface="Calibri" panose="020F0502020204030204"/>
              </a:rPr>
              <a:t>, so all the </a:t>
            </a:r>
            <a:r>
              <a:rPr lang="en-AU" sz="2800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rubbish</a:t>
            </a:r>
            <a:r>
              <a:rPr lang="en-AU" sz="2800" dirty="0">
                <a:latin typeface="Calibri" panose="020F0502020204030204"/>
                <a:cs typeface="Calibri" panose="020F0502020204030204"/>
              </a:rPr>
              <a:t> must be collected up and left outside the door.</a:t>
            </a:r>
            <a:endParaRPr sz="2800" dirty="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96648" y="1610436"/>
            <a:ext cx="84783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0845">
              <a:spcBef>
                <a:spcPts val="100"/>
              </a:spcBef>
            </a:pPr>
            <a:r>
              <a:rPr lang="en-US" altLang="zh-CN" sz="2400" dirty="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9.</a:t>
            </a:r>
            <a:r>
              <a:rPr lang="en-US" altLang="zh-CN" sz="2400" spc="-15" dirty="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altLang="zh-CN" sz="2400" spc="-30" dirty="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The </a:t>
            </a:r>
            <a:r>
              <a:rPr lang="zh-CN" altLang="en-US" sz="2400" spc="-30" dirty="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＿＿＿</a:t>
            </a:r>
            <a:r>
              <a:rPr lang="en-US" altLang="zh-CN" sz="2400" spc="-5" dirty="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 must be washed and rubbish placed in black bags</a:t>
            </a:r>
            <a:endParaRPr lang="en-US" altLang="zh-CN" sz="2400" dirty="0"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30"/>
              </a:spcBef>
            </a:pPr>
            <a:endParaRPr lang="en-US" altLang="zh-CN" dirty="0">
              <a:latin typeface="Calibri" panose="020F0502020204030204"/>
              <a:cs typeface="Calibri" panose="020F0502020204030204"/>
            </a:endParaRPr>
          </a:p>
          <a:p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3093004" y="1614722"/>
            <a:ext cx="1152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floors</a:t>
            </a:r>
            <a:endParaRPr kumimoji="1" lang="zh-CN" altLang="en-US" b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4"/>
          <p:cNvSpPr txBox="1"/>
          <p:nvPr/>
        </p:nvSpPr>
        <p:spPr>
          <a:xfrm>
            <a:off x="127290" y="186356"/>
            <a:ext cx="2088232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-1-1</a:t>
            </a:r>
            <a:r>
              <a:rPr lang="en-AU" altLang="zh-CN" sz="32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P10</a:t>
            </a:r>
            <a:endParaRPr kumimoji="1"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31542" y="990697"/>
            <a:ext cx="1848234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答案前置</a:t>
            </a:r>
            <a:endParaRPr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345437" y="1825751"/>
            <a:ext cx="7501255" cy="561340"/>
          </a:xfrm>
          <a:custGeom>
            <a:avLst/>
            <a:gdLst/>
            <a:ahLst/>
            <a:cxnLst/>
            <a:rect l="l" t="t" r="r" b="b"/>
            <a:pathLst>
              <a:path w="7501255" h="561339">
                <a:moveTo>
                  <a:pt x="7407656" y="0"/>
                </a:moveTo>
                <a:lnTo>
                  <a:pt x="93472" y="0"/>
                </a:lnTo>
                <a:lnTo>
                  <a:pt x="57087" y="7354"/>
                </a:lnTo>
                <a:lnTo>
                  <a:pt x="27376" y="27400"/>
                </a:lnTo>
                <a:lnTo>
                  <a:pt x="7345" y="57114"/>
                </a:lnTo>
                <a:lnTo>
                  <a:pt x="0" y="93472"/>
                </a:lnTo>
                <a:lnTo>
                  <a:pt x="0" y="467360"/>
                </a:lnTo>
                <a:lnTo>
                  <a:pt x="7345" y="503717"/>
                </a:lnTo>
                <a:lnTo>
                  <a:pt x="27376" y="533431"/>
                </a:lnTo>
                <a:lnTo>
                  <a:pt x="57087" y="553477"/>
                </a:lnTo>
                <a:lnTo>
                  <a:pt x="93472" y="560832"/>
                </a:lnTo>
                <a:lnTo>
                  <a:pt x="7407656" y="560832"/>
                </a:lnTo>
                <a:lnTo>
                  <a:pt x="7444013" y="553477"/>
                </a:lnTo>
                <a:lnTo>
                  <a:pt x="7473727" y="533431"/>
                </a:lnTo>
                <a:lnTo>
                  <a:pt x="7493773" y="503717"/>
                </a:lnTo>
                <a:lnTo>
                  <a:pt x="7501128" y="467360"/>
                </a:lnTo>
                <a:lnTo>
                  <a:pt x="7501128" y="93472"/>
                </a:lnTo>
                <a:lnTo>
                  <a:pt x="7493773" y="57114"/>
                </a:lnTo>
                <a:lnTo>
                  <a:pt x="7473727" y="27400"/>
                </a:lnTo>
                <a:lnTo>
                  <a:pt x="7444013" y="7354"/>
                </a:lnTo>
                <a:lnTo>
                  <a:pt x="7407656" y="0"/>
                </a:lnTo>
                <a:close/>
              </a:path>
            </a:pathLst>
          </a:custGeom>
          <a:solidFill>
            <a:srgbClr val="09338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306015" y="1866646"/>
            <a:ext cx="7463790" cy="6976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10845">
              <a:spcBef>
                <a:spcPts val="100"/>
              </a:spcBef>
            </a:pPr>
            <a:r>
              <a:rPr lang="en-US" sz="2400" dirty="0">
                <a:solidFill>
                  <a:srgbClr val="FFFFFF"/>
                </a:solidFill>
                <a:latin typeface="Calibri" panose="020F0502020204030204"/>
                <a:cs typeface="Calibri" panose="020F0502020204030204"/>
              </a:rPr>
              <a:t>10. All </a:t>
            </a:r>
            <a:r>
              <a:rPr lang="zh-CN" altLang="en-US" sz="2400" spc="-30" dirty="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＿＿＿</a:t>
            </a:r>
            <a:r>
              <a:rPr lang="en-US" altLang="zh-CN" sz="2400" spc="-30" dirty="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___</a:t>
            </a:r>
            <a:r>
              <a:rPr lang="en-US" altLang="zh-CN" sz="2400" spc="-30" dirty="0">
                <a:solidFill>
                  <a:srgbClr val="FFFFFF"/>
                </a:solidFill>
                <a:latin typeface="Calibri" panose="020F0502020204030204"/>
                <a:cs typeface="Calibri" panose="020F0502020204030204"/>
              </a:rPr>
              <a:t>___</a:t>
            </a:r>
            <a:r>
              <a:rPr lang="zh-CN" altLang="en-US" sz="2400" dirty="0">
                <a:solidFill>
                  <a:srgbClr val="FFFFFF"/>
                </a:solidFill>
                <a:latin typeface="Calibri" panose="020F0502020204030204"/>
                <a:cs typeface="Calibri" panose="020F0502020204030204"/>
              </a:rPr>
              <a:t>  </a:t>
            </a:r>
            <a:r>
              <a:rPr lang="en-US" sz="2400" dirty="0">
                <a:solidFill>
                  <a:srgbClr val="FFFFFF"/>
                </a:solidFill>
                <a:latin typeface="Calibri" panose="020F0502020204030204"/>
                <a:cs typeface="Calibri" panose="020F0502020204030204"/>
              </a:rPr>
              <a:t>must be taken down.</a:t>
            </a:r>
            <a:endParaRPr sz="2400" dirty="0">
              <a:latin typeface="Calibri" panose="020F0502020204030204"/>
              <a:cs typeface="Calibri" panose="020F0502020204030204"/>
            </a:endParaRPr>
          </a:p>
          <a:p>
            <a:pPr>
              <a:spcBef>
                <a:spcPts val="30"/>
              </a:spcBef>
            </a:pPr>
            <a:endParaRPr sz="2050" dirty="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508819" y="2615187"/>
            <a:ext cx="819569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原文：</a:t>
            </a:r>
            <a:endParaRPr kumimoji="1" lang="en-US" altLang="zh-CN" sz="2800" dirty="0"/>
          </a:p>
          <a:p>
            <a:r>
              <a:rPr kumimoji="1" lang="en-AU" altLang="zh-CN" sz="2800" dirty="0"/>
              <a:t>A</a:t>
            </a:r>
            <a:r>
              <a:rPr kumimoji="1" lang="zh-CN" altLang="en-US" sz="2800" dirty="0"/>
              <a:t>：</a:t>
            </a:r>
            <a:r>
              <a:rPr kumimoji="1" lang="en-AU" altLang="zh-CN" sz="2800" dirty="0"/>
              <a:t>Oh, and I forgot to ask, </a:t>
            </a:r>
            <a:r>
              <a:rPr kumimoji="1" lang="en-AU" altLang="zh-CN" sz="2800" b="1" dirty="0">
                <a:solidFill>
                  <a:srgbClr val="C00000"/>
                </a:solidFill>
              </a:rPr>
              <a:t>I presume we can have </a:t>
            </a:r>
            <a:r>
              <a:rPr kumimoji="1" lang="en-AU" altLang="zh-CN" sz="2800" b="1" u="sng" dirty="0">
                <a:solidFill>
                  <a:srgbClr val="C00000"/>
                </a:solidFill>
              </a:rPr>
              <a:t>decorations</a:t>
            </a:r>
            <a:r>
              <a:rPr kumimoji="1" lang="en-AU" altLang="zh-CN" sz="2800" b="1" dirty="0">
                <a:solidFill>
                  <a:srgbClr val="C00000"/>
                </a:solidFill>
              </a:rPr>
              <a:t> in the room?</a:t>
            </a:r>
            <a:endParaRPr kumimoji="1" lang="en-AU" altLang="zh-CN" sz="2800" b="1" dirty="0">
              <a:solidFill>
                <a:srgbClr val="C00000"/>
              </a:solidFill>
            </a:endParaRPr>
          </a:p>
          <a:p>
            <a:endParaRPr kumimoji="1" lang="en-AU" altLang="zh-CN" sz="2800" b="1" dirty="0">
              <a:solidFill>
                <a:srgbClr val="C00000"/>
              </a:solidFill>
            </a:endParaRPr>
          </a:p>
          <a:p>
            <a:r>
              <a:rPr kumimoji="1" lang="en-AU" altLang="zh-CN" sz="2800" dirty="0"/>
              <a:t>B: Yes, but you must </a:t>
            </a:r>
            <a:r>
              <a:rPr kumimoji="1" lang="en-AU" altLang="zh-CN" sz="2800" dirty="0">
                <a:solidFill>
                  <a:srgbClr val="C00000"/>
                </a:solidFill>
              </a:rPr>
              <a:t>take them down</a:t>
            </a:r>
            <a:r>
              <a:rPr kumimoji="1" lang="en-AU" altLang="zh-CN" sz="2800" dirty="0"/>
              <a:t> afterwards.</a:t>
            </a:r>
            <a:endParaRPr kumimoji="1" lang="en-AU" altLang="zh-CN" sz="2800" dirty="0"/>
          </a:p>
          <a:p>
            <a:endParaRPr kumimoji="1" lang="en-AU" altLang="zh-CN" sz="2800" dirty="0"/>
          </a:p>
          <a:p>
            <a:r>
              <a:rPr kumimoji="1" lang="en-AU" altLang="zh-CN" sz="2800" dirty="0"/>
              <a:t>A: Sure</a:t>
            </a:r>
            <a:endParaRPr kumimoji="1"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3647728" y="1845383"/>
            <a:ext cx="1848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Decorations</a:t>
            </a:r>
            <a:endParaRPr kumimoji="1" lang="zh-CN" altLang="en-US" b="1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文本框 4"/>
          <p:cNvSpPr txBox="1"/>
          <p:nvPr/>
        </p:nvSpPr>
        <p:spPr>
          <a:xfrm>
            <a:off x="127290" y="186356"/>
            <a:ext cx="2088232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AU" altLang="zh-CN" sz="32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-1-1</a:t>
            </a:r>
            <a:r>
              <a:rPr lang="en-AU" altLang="zh-CN" sz="32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P10</a:t>
            </a:r>
            <a:endParaRPr kumimoji="1"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19736" y="459107"/>
            <a:ext cx="431011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问答结合</a:t>
            </a:r>
            <a:endParaRPr lang="en-US" altLang="zh-CN" sz="2400" dirty="0"/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 bldLvl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07369" y="333043"/>
            <a:ext cx="1224136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Notes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55640" y="1340768"/>
            <a:ext cx="6120680" cy="502201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available 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seat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caretaker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returnable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rather than—</a:t>
            </a:r>
            <a:r>
              <a:rPr lang="zh-CN" altLang="en-US" sz="2400" dirty="0"/>
              <a:t>否定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extra= additional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be informed of 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make the arrangement for = arrange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front door-stage door</a:t>
            </a:r>
            <a:endParaRPr lang="en-US" altLang="zh-CN" sz="2400" dirty="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5528817" y="601702"/>
            <a:ext cx="1135380" cy="669925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>
              <a:spcBef>
                <a:spcPts val="225"/>
              </a:spcBef>
            </a:pPr>
            <a:r>
              <a:rPr sz="4000" b="1" spc="-1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Cost</a:t>
            </a:r>
            <a:endParaRPr sz="4000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059940" y="1338199"/>
            <a:ext cx="7722234" cy="52851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b="1" u="heavy" spc="-5" dirty="0">
                <a:solidFill>
                  <a:srgbClr val="093387"/>
                </a:solidFill>
                <a:uFill>
                  <a:solidFill>
                    <a:srgbClr val="093387"/>
                  </a:solidFill>
                </a:uFill>
                <a:latin typeface="微软雅黑" panose="020B0503020204020204" charset="-122"/>
                <a:cs typeface="微软雅黑" panose="020B0503020204020204" charset="-122"/>
              </a:rPr>
              <a:t>付款形式</a:t>
            </a:r>
            <a:r>
              <a:rPr sz="2800" b="1" u="heavy" spc="-20" dirty="0">
                <a:solidFill>
                  <a:srgbClr val="093387"/>
                </a:solidFill>
                <a:uFill>
                  <a:solidFill>
                    <a:srgbClr val="093387"/>
                  </a:solidFill>
                </a:u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800" b="1" u="heavy" spc="-10" dirty="0">
                <a:solidFill>
                  <a:srgbClr val="093387"/>
                </a:solidFill>
                <a:uFill>
                  <a:solidFill>
                    <a:srgbClr val="093387"/>
                  </a:solidFill>
                </a:uFill>
                <a:latin typeface="微软雅黑" panose="020B0503020204020204" charset="-122"/>
                <a:cs typeface="微软雅黑" panose="020B0503020204020204" charset="-122"/>
              </a:rPr>
              <a:t>payment</a:t>
            </a:r>
            <a:r>
              <a:rPr sz="2800" b="1" u="heavy" spc="-25" dirty="0">
                <a:solidFill>
                  <a:srgbClr val="093387"/>
                </a:solidFill>
                <a:uFill>
                  <a:solidFill>
                    <a:srgbClr val="093387"/>
                  </a:solidFill>
                </a:u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800" b="1" u="heavy" spc="-5" dirty="0">
                <a:solidFill>
                  <a:srgbClr val="093387"/>
                </a:solidFill>
                <a:uFill>
                  <a:solidFill>
                    <a:srgbClr val="093387"/>
                  </a:solidFill>
                </a:uFill>
                <a:latin typeface="微软雅黑" panose="020B0503020204020204" charset="-122"/>
                <a:cs typeface="微软雅黑" panose="020B0503020204020204" charset="-122"/>
              </a:rPr>
              <a:t>method</a:t>
            </a:r>
            <a:endParaRPr sz="2800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355600" indent="-342900">
              <a:spcBef>
                <a:spcPts val="2320"/>
              </a:spcBef>
              <a:buFont typeface="Wingdings" panose="05000000000000000000"/>
              <a:buChar char=""/>
              <a:tabLst>
                <a:tab pos="355600" algn="l"/>
                <a:tab pos="1275715" algn="l"/>
              </a:tabLst>
            </a:pPr>
            <a:r>
              <a:rPr sz="2400" dirty="0">
                <a:latin typeface="微软雅黑" panose="020B0503020204020204" charset="-122"/>
                <a:cs typeface="微软雅黑" panose="020B0503020204020204" charset="-122"/>
              </a:rPr>
              <a:t>cash	</a:t>
            </a:r>
            <a:r>
              <a:rPr sz="2400" spc="-5" dirty="0">
                <a:latin typeface="微软雅黑" panose="020B0503020204020204" charset="-122"/>
                <a:cs typeface="微软雅黑" panose="020B0503020204020204" charset="-122"/>
              </a:rPr>
              <a:t>现金</a:t>
            </a:r>
            <a:endParaRPr sz="2400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355600" indent="-342900">
              <a:spcBef>
                <a:spcPts val="2305"/>
              </a:spcBef>
              <a:buFont typeface="Wingdings" panose="05000000000000000000"/>
              <a:buChar char=""/>
              <a:tabLst>
                <a:tab pos="355600" algn="l"/>
              </a:tabLst>
            </a:pPr>
            <a:r>
              <a:rPr sz="2400" spc="-15" dirty="0">
                <a:latin typeface="微软雅黑" panose="020B0503020204020204" charset="-122"/>
                <a:cs typeface="微软雅黑" panose="020B0503020204020204" charset="-122"/>
              </a:rPr>
              <a:t>credit</a:t>
            </a:r>
            <a:r>
              <a:rPr sz="2400" spc="-2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400" spc="-15" dirty="0">
                <a:latin typeface="微软雅黑" panose="020B0503020204020204" charset="-122"/>
                <a:cs typeface="微软雅黑" panose="020B0503020204020204" charset="-122"/>
              </a:rPr>
              <a:t>card</a:t>
            </a:r>
            <a:r>
              <a:rPr sz="2400" spc="-5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400" dirty="0">
                <a:latin typeface="微软雅黑" panose="020B0503020204020204" charset="-122"/>
                <a:cs typeface="微软雅黑" panose="020B0503020204020204" charset="-122"/>
              </a:rPr>
              <a:t>信用卡</a:t>
            </a:r>
            <a:endParaRPr sz="2400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355600" indent="-342900">
              <a:spcBef>
                <a:spcPts val="2305"/>
              </a:spcBef>
              <a:buFont typeface="Wingdings" panose="05000000000000000000"/>
              <a:buChar char=""/>
              <a:tabLst>
                <a:tab pos="355600" algn="l"/>
              </a:tabLst>
            </a:pPr>
            <a:r>
              <a:rPr sz="2400" spc="-5" dirty="0">
                <a:latin typeface="微软雅黑" panose="020B0503020204020204" charset="-122"/>
                <a:cs typeface="微软雅黑" panose="020B0503020204020204" charset="-122"/>
              </a:rPr>
              <a:t>check/cheque</a:t>
            </a:r>
            <a:r>
              <a:rPr sz="2400" spc="-25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400" dirty="0">
                <a:latin typeface="微软雅黑" panose="020B0503020204020204" charset="-122"/>
                <a:cs typeface="微软雅黑" panose="020B0503020204020204" charset="-122"/>
              </a:rPr>
              <a:t>支票</a:t>
            </a:r>
            <a:endParaRPr sz="2400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2700">
              <a:spcBef>
                <a:spcPts val="2305"/>
              </a:spcBef>
            </a:pPr>
            <a:r>
              <a:rPr sz="2400" b="1" u="heavy" dirty="0">
                <a:solidFill>
                  <a:srgbClr val="093387"/>
                </a:solidFill>
                <a:uFill>
                  <a:solidFill>
                    <a:srgbClr val="093387"/>
                  </a:solidFill>
                </a:uFill>
                <a:latin typeface="微软雅黑" panose="020B0503020204020204" charset="-122"/>
                <a:cs typeface="微软雅黑" panose="020B0503020204020204" charset="-122"/>
              </a:rPr>
              <a:t>关于各种钱</a:t>
            </a:r>
            <a:endParaRPr sz="2400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355600" indent="-342900">
              <a:spcBef>
                <a:spcPts val="1940"/>
              </a:spcBef>
              <a:buFont typeface="Wingdings" panose="05000000000000000000"/>
              <a:buChar char=""/>
              <a:tabLst>
                <a:tab pos="354965" algn="l"/>
                <a:tab pos="355600" algn="l"/>
                <a:tab pos="1416050" algn="l"/>
              </a:tabLst>
            </a:pPr>
            <a:r>
              <a:rPr sz="2000" dirty="0">
                <a:latin typeface="微软雅黑" panose="020B0503020204020204" charset="-122"/>
                <a:cs typeface="微软雅黑" panose="020B0503020204020204" charset="-122"/>
              </a:rPr>
              <a:t>deposit	押金</a:t>
            </a:r>
            <a:endParaRPr sz="2000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355600" indent="-342900">
              <a:spcBef>
                <a:spcPts val="1920"/>
              </a:spcBef>
              <a:buFont typeface="Wingdings" panose="05000000000000000000"/>
              <a:buChar char=""/>
              <a:tabLst>
                <a:tab pos="354965" algn="l"/>
                <a:tab pos="355600" algn="l"/>
                <a:tab pos="993775" algn="l"/>
              </a:tabLst>
            </a:pPr>
            <a:r>
              <a:rPr sz="2000" spc="-10" dirty="0">
                <a:latin typeface="微软雅黑" panose="020B0503020204020204" charset="-122"/>
                <a:cs typeface="微软雅黑" panose="020B0503020204020204" charset="-122"/>
              </a:rPr>
              <a:t>rent	</a:t>
            </a:r>
            <a:r>
              <a:rPr sz="2000" dirty="0">
                <a:latin typeface="微软雅黑" panose="020B0503020204020204" charset="-122"/>
                <a:cs typeface="微软雅黑" panose="020B0503020204020204" charset="-122"/>
              </a:rPr>
              <a:t>租金</a:t>
            </a:r>
            <a:endParaRPr sz="2000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355600" indent="-342900">
              <a:spcBef>
                <a:spcPts val="1920"/>
              </a:spcBef>
              <a:buFont typeface="Wingdings" panose="05000000000000000000"/>
              <a:buChar char=""/>
              <a:tabLst>
                <a:tab pos="354965" algn="l"/>
                <a:tab pos="355600" algn="l"/>
                <a:tab pos="1603375" algn="l"/>
                <a:tab pos="2868930" algn="l"/>
              </a:tabLst>
            </a:pPr>
            <a:r>
              <a:rPr sz="2000" dirty="0">
                <a:latin typeface="微软雅黑" panose="020B0503020204020204" charset="-122"/>
                <a:cs typeface="微软雅黑" panose="020B0503020204020204" charset="-122"/>
              </a:rPr>
              <a:t>bill</a:t>
            </a:r>
            <a:r>
              <a:rPr sz="2000" spc="5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000" dirty="0">
                <a:latin typeface="微软雅黑" panose="020B0503020204020204" charset="-122"/>
                <a:cs typeface="微软雅黑" panose="020B0503020204020204" charset="-122"/>
              </a:rPr>
              <a:t>账单	</a:t>
            </a:r>
            <a:r>
              <a:rPr sz="2000" spc="-5" dirty="0">
                <a:latin typeface="微软雅黑" panose="020B0503020204020204" charset="-122"/>
                <a:cs typeface="微软雅黑" panose="020B0503020204020204" charset="-122"/>
              </a:rPr>
              <a:t>water</a:t>
            </a:r>
            <a:r>
              <a:rPr sz="2000" spc="-2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000" spc="-5" dirty="0">
                <a:latin typeface="微软雅黑" panose="020B0503020204020204" charset="-122"/>
                <a:cs typeface="微软雅黑" panose="020B0503020204020204" charset="-122"/>
              </a:rPr>
              <a:t>bill	</a:t>
            </a:r>
            <a:r>
              <a:rPr sz="2000" dirty="0">
                <a:latin typeface="微软雅黑" panose="020B0503020204020204" charset="-122"/>
                <a:cs typeface="微软雅黑" panose="020B0503020204020204" charset="-122"/>
              </a:rPr>
              <a:t>/</a:t>
            </a:r>
            <a:r>
              <a:rPr sz="2000" spc="-3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000" dirty="0">
                <a:latin typeface="微软雅黑" panose="020B0503020204020204" charset="-122"/>
                <a:cs typeface="微软雅黑" panose="020B0503020204020204" charset="-122"/>
              </a:rPr>
              <a:t>gas</a:t>
            </a:r>
            <a:r>
              <a:rPr sz="2000" spc="-2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000" spc="-5" dirty="0">
                <a:latin typeface="微软雅黑" panose="020B0503020204020204" charset="-122"/>
                <a:cs typeface="微软雅黑" panose="020B0503020204020204" charset="-122"/>
              </a:rPr>
              <a:t>bill</a:t>
            </a:r>
            <a:r>
              <a:rPr sz="2000" spc="1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000" dirty="0">
                <a:latin typeface="微软雅黑" panose="020B0503020204020204" charset="-122"/>
                <a:cs typeface="微软雅黑" panose="020B0503020204020204" charset="-122"/>
              </a:rPr>
              <a:t>/</a:t>
            </a:r>
            <a:r>
              <a:rPr sz="2000" spc="-5" dirty="0">
                <a:latin typeface="微软雅黑" panose="020B0503020204020204" charset="-122"/>
                <a:cs typeface="微软雅黑" panose="020B0503020204020204" charset="-122"/>
              </a:rPr>
              <a:t> electricity bill</a:t>
            </a:r>
            <a:r>
              <a:rPr sz="2000" spc="15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000" dirty="0">
                <a:latin typeface="微软雅黑" panose="020B0503020204020204" charset="-122"/>
                <a:cs typeface="微软雅黑" panose="020B0503020204020204" charset="-122"/>
              </a:rPr>
              <a:t>/</a:t>
            </a:r>
            <a:r>
              <a:rPr sz="2000" spc="-1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000" spc="-5" dirty="0">
                <a:latin typeface="微软雅黑" panose="020B0503020204020204" charset="-122"/>
                <a:cs typeface="微软雅黑" panose="020B0503020204020204" charset="-122"/>
              </a:rPr>
              <a:t>telephone</a:t>
            </a:r>
            <a:r>
              <a:rPr sz="2000" spc="5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000" spc="-5" dirty="0">
                <a:latin typeface="微软雅黑" panose="020B0503020204020204" charset="-122"/>
                <a:cs typeface="微软雅黑" panose="020B0503020204020204" charset="-122"/>
              </a:rPr>
              <a:t>bill</a:t>
            </a:r>
            <a:endParaRPr sz="2000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355600" indent="-342900">
              <a:spcBef>
                <a:spcPts val="1920"/>
              </a:spcBef>
              <a:buFont typeface="Wingdings" panose="05000000000000000000"/>
              <a:buChar char=""/>
              <a:tabLst>
                <a:tab pos="354965" algn="l"/>
                <a:tab pos="355600" algn="l"/>
              </a:tabLst>
            </a:pPr>
            <a:r>
              <a:rPr sz="2000" spc="-5" dirty="0">
                <a:latin typeface="微软雅黑" panose="020B0503020204020204" charset="-122"/>
                <a:cs typeface="微软雅黑" panose="020B0503020204020204" charset="-122"/>
              </a:rPr>
              <a:t>receipt</a:t>
            </a:r>
            <a:r>
              <a:rPr sz="2000" spc="-25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000" dirty="0" err="1">
                <a:latin typeface="微软雅黑" panose="020B0503020204020204" charset="-122"/>
                <a:cs typeface="微软雅黑" panose="020B0503020204020204" charset="-122"/>
              </a:rPr>
              <a:t>收据</a:t>
            </a:r>
            <a:r>
              <a:rPr lang="zh-CN" altLang="en-US" sz="200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AU" sz="2000" dirty="0">
                <a:latin typeface="微软雅黑" panose="020B0503020204020204" charset="-122"/>
                <a:cs typeface="微软雅黑" panose="020B0503020204020204" charset="-122"/>
              </a:rPr>
              <a:t>(</a:t>
            </a:r>
            <a:r>
              <a:rPr lang="en-AU" sz="2000" dirty="0" err="1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lang="en-AU" sz="2000" dirty="0" err="1">
                <a:latin typeface="微软雅黑" panose="020B0503020204020204" charset="-122"/>
                <a:cs typeface="微软雅黑" panose="020B0503020204020204" charset="-122"/>
              </a:rPr>
              <a:t>不发音</a:t>
            </a:r>
            <a:r>
              <a:rPr lang="zh-CN" altLang="en-US" sz="2000" dirty="0">
                <a:latin typeface="微软雅黑" panose="020B0503020204020204" charset="-122"/>
                <a:cs typeface="微软雅黑" panose="020B0503020204020204" charset="-122"/>
              </a:rPr>
              <a:t>）</a:t>
            </a:r>
            <a:r>
              <a:rPr sz="2000" spc="-5" dirty="0">
                <a:latin typeface="微软雅黑" panose="020B0503020204020204" charset="-122"/>
                <a:cs typeface="微软雅黑" panose="020B0503020204020204" charset="-122"/>
              </a:rPr>
              <a:t>，living</a:t>
            </a:r>
            <a:r>
              <a:rPr sz="200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000" spc="-5" dirty="0">
                <a:latin typeface="微软雅黑" panose="020B0503020204020204" charset="-122"/>
                <a:cs typeface="微软雅黑" panose="020B0503020204020204" charset="-122"/>
              </a:rPr>
              <a:t>expenses</a:t>
            </a:r>
            <a:r>
              <a:rPr sz="2000" spc="-2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000" dirty="0">
                <a:latin typeface="微软雅黑" panose="020B0503020204020204" charset="-122"/>
                <a:cs typeface="微软雅黑" panose="020B0503020204020204" charset="-122"/>
              </a:rPr>
              <a:t>生活成本</a:t>
            </a:r>
            <a:endParaRPr sz="2000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935760" y="704809"/>
            <a:ext cx="5189220" cy="433452"/>
          </a:xfrm>
          <a:prstGeom prst="rect">
            <a:avLst/>
          </a:prstGeom>
          <a:solidFill>
            <a:srgbClr val="FB9A03"/>
          </a:solidFill>
        </p:spPr>
        <p:txBody>
          <a:bodyPr vert="horz" wrap="square" lIns="0" tIns="2540" rIns="0" bIns="0" rtlCol="0" anchor="ctr">
            <a:spAutoFit/>
          </a:bodyPr>
          <a:lstStyle/>
          <a:p>
            <a:pPr marL="621665">
              <a:spcBef>
                <a:spcPts val="20"/>
              </a:spcBef>
            </a:pPr>
            <a:r>
              <a:rPr sz="2800" spc="-5" dirty="0">
                <a:solidFill>
                  <a:srgbClr val="FFFFFF"/>
                </a:solidFill>
              </a:rPr>
              <a:t>租房场景</a:t>
            </a:r>
            <a:r>
              <a:rPr sz="2800" spc="-15" dirty="0">
                <a:solidFill>
                  <a:srgbClr val="FFFFFF"/>
                </a:solidFill>
              </a:rPr>
              <a:t>：</a:t>
            </a:r>
            <a:r>
              <a:rPr sz="2800" spc="-10" dirty="0">
                <a:solidFill>
                  <a:srgbClr val="FFFFFF"/>
                </a:solidFill>
              </a:rPr>
              <a:t>Cost</a:t>
            </a:r>
            <a:endParaRPr sz="2800" dirty="0"/>
          </a:p>
        </p:txBody>
      </p:sp>
      <p:sp>
        <p:nvSpPr>
          <p:cNvPr id="7" name="文本框 6"/>
          <p:cNvSpPr txBox="1"/>
          <p:nvPr/>
        </p:nvSpPr>
        <p:spPr>
          <a:xfrm>
            <a:off x="407368" y="333043"/>
            <a:ext cx="2379713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Vocabulary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76818" y="4581128"/>
            <a:ext cx="1440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[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dɪˈpɒzɪt</a:t>
            </a:r>
            <a:r>
              <a:rPr lang="en-US" altLang="zh-CN" b="0" i="0" dirty="0">
                <a:solidFill>
                  <a:srgbClr val="333333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]</a:t>
            </a:r>
            <a:endParaRPr lang="zh-CN" altLang="en-US" dirty="0">
              <a:highlight>
                <a:srgbClr val="FFFF00"/>
              </a:highlight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298806" y="2425508"/>
            <a:ext cx="2876584" cy="3400335"/>
          </a:xfrm>
          <a:prstGeom prst="rect">
            <a:avLst/>
          </a:prstGeom>
          <a:solidFill>
            <a:srgbClr val="C7E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4001312" y="467674"/>
            <a:ext cx="3638550" cy="4318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altLang="zh-CN" sz="24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Homes</a:t>
            </a:r>
            <a:endParaRPr lang="zh-CN" altLang="en-US" sz="2400" b="1" i="1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360053" y="1130521"/>
            <a:ext cx="11377264" cy="65405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2400" b="1" dirty="0"/>
              <a:t>Match the words in the box with the pictures. Write the words in the spaces. Then listen, check and repeat.</a:t>
            </a:r>
            <a:endParaRPr lang="zh-CN" altLang="en-US" sz="24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217273" y="2532618"/>
            <a:ext cx="309001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altLang="zh-CN" sz="2400" dirty="0"/>
              <a:t>a detached house </a:t>
            </a:r>
            <a:endParaRPr lang="en-US" altLang="zh-CN" sz="2400" dirty="0"/>
          </a:p>
          <a:p>
            <a:pPr lvl="1"/>
            <a:r>
              <a:rPr lang="en-US" altLang="zh-CN" sz="2400" strike="sngStrike" dirty="0"/>
              <a:t>a block of flats</a:t>
            </a:r>
            <a:endParaRPr lang="en-US" altLang="zh-CN" sz="2400" strike="sngStrike" dirty="0"/>
          </a:p>
          <a:p>
            <a:pPr lvl="1"/>
            <a:r>
              <a:rPr lang="en-US" altLang="zh-CN" sz="2400" dirty="0"/>
              <a:t>a housing estate </a:t>
            </a:r>
            <a:endParaRPr lang="en-US" altLang="zh-CN" sz="2400" dirty="0"/>
          </a:p>
          <a:p>
            <a:pPr lvl="1"/>
            <a:r>
              <a:rPr lang="en-US" altLang="zh-CN" sz="2400" dirty="0"/>
              <a:t>a cottage</a:t>
            </a:r>
            <a:endParaRPr lang="en-US" altLang="zh-CN" sz="2400" dirty="0"/>
          </a:p>
          <a:p>
            <a:pPr lvl="1"/>
            <a:r>
              <a:rPr lang="en-US" altLang="zh-CN" sz="2400" dirty="0"/>
              <a:t>a bungalow </a:t>
            </a:r>
            <a:endParaRPr lang="en-US" altLang="zh-CN" sz="2400" dirty="0"/>
          </a:p>
          <a:p>
            <a:pPr lvl="1"/>
            <a:r>
              <a:rPr lang="en-US" altLang="zh-CN" sz="2400" dirty="0"/>
              <a:t>a caravan</a:t>
            </a:r>
            <a:endParaRPr lang="en-US" altLang="zh-CN" sz="2400" dirty="0"/>
          </a:p>
          <a:p>
            <a:pPr lvl="1"/>
            <a:r>
              <a:rPr lang="en-US" altLang="zh-CN" sz="2400" dirty="0"/>
              <a:t>a semi-detached house</a:t>
            </a:r>
            <a:endParaRPr lang="en-US" altLang="zh-CN" sz="2400" dirty="0"/>
          </a:p>
          <a:p>
            <a:pPr lvl="1"/>
            <a:r>
              <a:rPr lang="en-US" altLang="zh-CN" sz="2400" dirty="0"/>
              <a:t>a terraced house</a:t>
            </a:r>
            <a:endParaRPr lang="zh-CN" altLang="en-US" sz="2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370" y="2140776"/>
            <a:ext cx="1713895" cy="19727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100" y="2093913"/>
            <a:ext cx="1713895" cy="202551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000" y="4469881"/>
            <a:ext cx="1717237" cy="201866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956" y="4451813"/>
            <a:ext cx="1715627" cy="203673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256923" y="4146731"/>
            <a:ext cx="1852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a block of flats</a:t>
            </a:r>
            <a:endParaRPr lang="zh-CN" altLang="en-US" sz="2000" dirty="0"/>
          </a:p>
        </p:txBody>
      </p:sp>
      <p:sp>
        <p:nvSpPr>
          <p:cNvPr id="36" name="文本框 35"/>
          <p:cNvSpPr txBox="1"/>
          <p:nvPr/>
        </p:nvSpPr>
        <p:spPr>
          <a:xfrm>
            <a:off x="5804365" y="4115694"/>
            <a:ext cx="2084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>
                <a:solidFill>
                  <a:srgbClr val="800000"/>
                </a:solidFill>
              </a:rPr>
              <a:t>a cottage</a:t>
            </a:r>
            <a:endParaRPr lang="en-US" altLang="zh-CN" sz="2000" b="1" i="1" dirty="0">
              <a:solidFill>
                <a:srgbClr val="800000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591072" y="6520069"/>
            <a:ext cx="1852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>
                <a:solidFill>
                  <a:srgbClr val="800000"/>
                </a:solidFill>
              </a:rPr>
              <a:t>a caravan</a:t>
            </a:r>
            <a:endParaRPr lang="en-US" altLang="zh-CN" sz="2000" b="1" i="1" dirty="0">
              <a:solidFill>
                <a:srgbClr val="800000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404654" y="6472693"/>
            <a:ext cx="23650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>
                <a:solidFill>
                  <a:srgbClr val="800000"/>
                </a:solidFill>
              </a:rPr>
              <a:t>a detached house </a:t>
            </a:r>
            <a:endParaRPr lang="en-US" altLang="zh-CN" sz="2000" b="1" i="1" dirty="0">
              <a:solidFill>
                <a:srgbClr val="800000"/>
              </a:solidFill>
            </a:endParaRPr>
          </a:p>
        </p:txBody>
      </p:sp>
      <p:pic>
        <p:nvPicPr>
          <p:cNvPr id="9" name="CD2 T6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46834" y="454675"/>
            <a:ext cx="609600" cy="609600"/>
          </a:xfrm>
          <a:prstGeom prst="rect">
            <a:avLst/>
          </a:prstGeom>
        </p:spPr>
      </p:pic>
      <p:pic>
        <p:nvPicPr>
          <p:cNvPr id="40" name="图片 39"/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0053" y="2657738"/>
            <a:ext cx="285964" cy="259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图片 40"/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0053" y="3031271"/>
            <a:ext cx="285963" cy="259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图片 41"/>
          <p:cNvPicPr/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0053" y="3416336"/>
            <a:ext cx="285963" cy="259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图片 42"/>
          <p:cNvPicPr/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0054" y="3817112"/>
            <a:ext cx="285963" cy="259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图片 43"/>
          <p:cNvPicPr/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0055" y="4165896"/>
            <a:ext cx="285963" cy="259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图片 44"/>
          <p:cNvPicPr/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0055" y="4524398"/>
            <a:ext cx="285963" cy="259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图片 45"/>
          <p:cNvPicPr/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0056" y="4925174"/>
            <a:ext cx="285963" cy="259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图片 46"/>
          <p:cNvPicPr/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0056" y="5542963"/>
            <a:ext cx="285963" cy="259967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文本框 25"/>
          <p:cNvSpPr txBox="1"/>
          <p:nvPr/>
        </p:nvSpPr>
        <p:spPr>
          <a:xfrm>
            <a:off x="407368" y="333043"/>
            <a:ext cx="2379713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Vocabulary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4853" y="2063356"/>
            <a:ext cx="1789948" cy="208983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583" y="2093913"/>
            <a:ext cx="1768872" cy="2096442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3446" y="4515804"/>
            <a:ext cx="1715627" cy="1956889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6598" y="4484958"/>
            <a:ext cx="1715627" cy="2024259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7271621" y="4122633"/>
            <a:ext cx="37606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>
                <a:solidFill>
                  <a:srgbClr val="800000"/>
                </a:solidFill>
              </a:rPr>
              <a:t>a semi-detached house</a:t>
            </a:r>
            <a:endParaRPr lang="en-US" altLang="zh-CN" sz="2000" b="1" i="1" dirty="0">
              <a:solidFill>
                <a:srgbClr val="80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770495" y="6510020"/>
            <a:ext cx="25177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>
                <a:solidFill>
                  <a:srgbClr val="800000"/>
                </a:solidFill>
              </a:rPr>
              <a:t>a housing estate </a:t>
            </a:r>
            <a:endParaRPr lang="en-US" altLang="zh-CN" sz="2000" b="1" i="1" dirty="0">
              <a:solidFill>
                <a:srgbClr val="80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0288270" y="4165600"/>
            <a:ext cx="19037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>
                <a:solidFill>
                  <a:srgbClr val="800000"/>
                </a:solidFill>
              </a:rPr>
              <a:t>a bungalow </a:t>
            </a:r>
            <a:endParaRPr lang="en-US" altLang="zh-CN" sz="2000" b="1" i="1" dirty="0">
              <a:solidFill>
                <a:srgbClr val="80000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0081895" y="6524625"/>
            <a:ext cx="24536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>
                <a:solidFill>
                  <a:srgbClr val="800000"/>
                </a:solidFill>
              </a:rPr>
              <a:t>a terraced house</a:t>
            </a:r>
            <a:endParaRPr lang="en-US" altLang="zh-CN" sz="2000" b="1" i="1" dirty="0">
              <a:solidFill>
                <a:srgbClr val="8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6" grpId="0"/>
      <p:bldP spid="37" grpId="0"/>
      <p:bldP spid="38" grpId="0"/>
      <p:bldP spid="31" grpId="0"/>
      <p:bldP spid="32" grpId="0"/>
      <p:bldP spid="33" grpId="0"/>
      <p:bldP spid="34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 idx="4294967295"/>
          </p:nvPr>
        </p:nvSpPr>
        <p:spPr>
          <a:xfrm>
            <a:off x="3901438" y="465060"/>
            <a:ext cx="3638550" cy="4318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altLang="zh-CN" sz="24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Homes</a:t>
            </a:r>
            <a:endParaRPr lang="zh-CN" altLang="en-US" sz="2400" b="1" i="1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sp>
        <p:nvSpPr>
          <p:cNvPr id="15" name="内容占位符 2"/>
          <p:cNvSpPr>
            <a:spLocks noGrp="1"/>
          </p:cNvSpPr>
          <p:nvPr>
            <p:ph idx="4294967295"/>
          </p:nvPr>
        </p:nvSpPr>
        <p:spPr>
          <a:xfrm>
            <a:off x="479376" y="1350846"/>
            <a:ext cx="9169621" cy="65405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b="1" dirty="0"/>
              <a:t>In which pictures can you see these things?</a:t>
            </a:r>
            <a:endParaRPr lang="zh-CN" altLang="en-US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024" y="2102585"/>
            <a:ext cx="1899043" cy="218587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000" y="2120873"/>
            <a:ext cx="1849589" cy="218587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801" y="2178741"/>
            <a:ext cx="1849588" cy="21742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226" y="2194777"/>
            <a:ext cx="1807364" cy="21456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322" y="4626510"/>
            <a:ext cx="1767752" cy="209511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388" y="4547384"/>
            <a:ext cx="1872208" cy="218587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025" y="4705480"/>
            <a:ext cx="1807364" cy="206152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0975" y="4634507"/>
            <a:ext cx="1807364" cy="213249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51384" y="3198830"/>
            <a:ext cx="1655406" cy="230832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altLang="zh-CN" sz="2400" dirty="0"/>
              <a:t>a chimney </a:t>
            </a:r>
            <a:endParaRPr lang="pt-BR" altLang="zh-CN" sz="2400" dirty="0"/>
          </a:p>
          <a:p>
            <a:r>
              <a:rPr lang="pt-BR" altLang="zh-CN" sz="2400" dirty="0"/>
              <a:t>a garden </a:t>
            </a:r>
            <a:endParaRPr lang="pt-BR" altLang="zh-CN" sz="2400" dirty="0"/>
          </a:p>
          <a:p>
            <a:r>
              <a:rPr lang="pt-BR" altLang="zh-CN" sz="2400" dirty="0"/>
              <a:t>a garage</a:t>
            </a:r>
            <a:endParaRPr lang="pt-BR" altLang="zh-CN" sz="2400" dirty="0"/>
          </a:p>
          <a:p>
            <a:r>
              <a:rPr lang="pt-BR" altLang="zh-CN" sz="2400" dirty="0"/>
              <a:t>a TV aerial </a:t>
            </a:r>
            <a:endParaRPr lang="pt-BR" altLang="zh-CN" sz="2400" dirty="0"/>
          </a:p>
          <a:p>
            <a:r>
              <a:rPr lang="pt-BR" altLang="zh-CN" sz="2400" dirty="0"/>
              <a:t>a gate </a:t>
            </a:r>
            <a:endParaRPr lang="pt-BR" altLang="zh-CN" sz="2400" dirty="0"/>
          </a:p>
          <a:p>
            <a:r>
              <a:rPr lang="pt-BR" altLang="zh-CN" sz="2400" dirty="0"/>
              <a:t>a fence</a:t>
            </a:r>
            <a:endParaRPr lang="zh-CN" altLang="en-US" sz="2400" dirty="0"/>
          </a:p>
        </p:txBody>
      </p:sp>
      <p:sp>
        <p:nvSpPr>
          <p:cNvPr id="16" name="文本框 15"/>
          <p:cNvSpPr txBox="1"/>
          <p:nvPr/>
        </p:nvSpPr>
        <p:spPr>
          <a:xfrm>
            <a:off x="407368" y="333043"/>
            <a:ext cx="2379713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Vocabulary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3287688" y="4547384"/>
            <a:ext cx="864096" cy="60980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538150" y="3743184"/>
            <a:ext cx="864096" cy="60980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10704512" y="3287907"/>
            <a:ext cx="864096" cy="60980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8198606" y="2357384"/>
            <a:ext cx="864096" cy="60980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3037342" y="5796295"/>
            <a:ext cx="864096" cy="60980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9648997" y="6157198"/>
            <a:ext cx="864096" cy="60980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702956" y="4001808"/>
            <a:ext cx="1224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[ˈ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ɡærɑːʒ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]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7" grpId="0" bldLvl="0" animBg="1"/>
      <p:bldP spid="2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8" name="表格 10242"/>
          <p:cNvGraphicFramePr/>
          <p:nvPr>
            <p:custDataLst>
              <p:tags r:id="rId1"/>
            </p:custDataLst>
          </p:nvPr>
        </p:nvGraphicFramePr>
        <p:xfrm>
          <a:off x="4070351" y="1296036"/>
          <a:ext cx="4142740" cy="4535170"/>
        </p:xfrm>
        <a:graphic>
          <a:graphicData uri="http://schemas.openxmlformats.org/drawingml/2006/table">
            <a:tbl>
              <a:tblPr/>
              <a:tblGrid>
                <a:gridCol w="744855"/>
                <a:gridCol w="975360"/>
                <a:gridCol w="625475"/>
                <a:gridCol w="922655"/>
                <a:gridCol w="874395"/>
              </a:tblGrid>
              <a:tr h="506730">
                <a:tc>
                  <a:txBody>
                    <a:bodyPr/>
                    <a:lstStyle/>
                    <a:p>
                      <a:pPr algn="ctr">
                        <a:defRPr sz="16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16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正确题目个数</a:t>
                      </a:r>
                      <a:endParaRPr sz="16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FF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16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得分</a:t>
                      </a:r>
                      <a:endParaRPr sz="16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FF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16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16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16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正确题</a:t>
                      </a:r>
                      <a:endParaRPr sz="16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  <a:p>
                      <a:pPr algn="ctr">
                        <a:defRPr sz="16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16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目个数</a:t>
                      </a:r>
                      <a:endParaRPr sz="16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FF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16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得分</a:t>
                      </a:r>
                      <a:endParaRPr sz="16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BE5F1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39-40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9.0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6-9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46D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3.5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46D0A"/>
                    </a:solidFill>
                  </a:tcPr>
                </a:tc>
              </a:tr>
              <a:tr h="366395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37-38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8.5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4-5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46D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3.0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46D0A"/>
                    </a:solidFill>
                  </a:tcPr>
                </a:tc>
              </a:tr>
              <a:tr h="366395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35-36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8.0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3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46D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2.5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46D0A"/>
                    </a:solidFill>
                  </a:tcPr>
                </a:tc>
              </a:tr>
              <a:tr h="366395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33-34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7.5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2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46D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2.0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46D0A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30-32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7.0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1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46D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1.0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46D0A"/>
                    </a:solidFill>
                  </a:tcPr>
                </a:tc>
              </a:tr>
              <a:tr h="366395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27-29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7E4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6.5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7E4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Absent 0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525" marR="9525" marT="9525" marB="9525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 rowSpan="2" hMerge="1">
                  <a:tcPr/>
                </a:tc>
              </a:tr>
              <a:tr h="366395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23-26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7E4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6.0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7E4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 vMerge="1" gridSpan="2">
                  <a:tcPr/>
                </a:tc>
                <a:tc vMerge="1" hMerge="1">
                  <a:tcPr/>
                </a:tc>
              </a:tr>
              <a:tr h="366395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20-22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5.5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 rowSpan="4" gridSpan="2"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endParaRPr sz="2000"/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46D0A"/>
                    </a:solidFill>
                  </a:tcPr>
                </a:tc>
                <a:tc rowSpan="4" hMerge="1"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16-19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5.0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 vMerge="1" gridSpan="2">
                  <a:tcPr/>
                </a:tc>
                <a:tc vMerge="1" hMerge="1">
                  <a:tcPr/>
                </a:tc>
              </a:tr>
              <a:tr h="366395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13-15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4.5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 vMerge="1" gridSpan="2">
                  <a:tcPr/>
                </a:tc>
                <a:tc vMerge="1" hMerge="1">
                  <a:tcPr/>
                </a:tc>
              </a:tr>
              <a:tr h="366395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10-12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rPr>
                        <a:t>4.0</a:t>
                      </a:r>
                      <a:endParaRPr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宋体" panose="02010600030101010101" pitchFamily="2" charset="-122"/>
                      </a:endParaRPr>
                    </a:p>
                  </a:txBody>
                  <a:tcPr marL="9317" marR="9317" marT="9317" marB="9317" anchor="ctr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宋体" panose="02010600030101010101" pitchFamily="2" charset="-122"/>
                        </a:defRPr>
                      </a:pPr>
                      <a:r>
                        <a:rPr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华文细黑" panose="02010600040101010101" charset="-122"/>
                        </a:rPr>
                        <a:t>　</a:t>
                      </a:r>
                      <a:endParaRPr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华文细黑" panose="02010600040101010101" charset="-122"/>
                      </a:endParaRPr>
                    </a:p>
                  </a:txBody>
                  <a:tcPr marL="9317" marR="9317" marT="9317" marB="9317" anchor="ctr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chemeClr val="accent3">
                        <a:lumOff val="44000"/>
                      </a:schemeClr>
                    </a:solidFill>
                  </a:tcPr>
                </a:tc>
                <a:tc vMerge="1" gridSpan="2">
                  <a:tcPr/>
                </a:tc>
                <a:tc vMerge="1" hMerge="1">
                  <a:tcPr/>
                </a:tc>
              </a:tr>
            </a:tbl>
          </a:graphicData>
        </a:graphic>
      </p:graphicFrame>
      <p:pic>
        <p:nvPicPr>
          <p:cNvPr id="5" name="图片 4" descr="截屏2020-12-27下午2.20.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181" y="622385"/>
            <a:ext cx="5689812" cy="6150784"/>
          </a:xfrm>
          <a:prstGeom prst="rect">
            <a:avLst/>
          </a:prstGeom>
        </p:spPr>
      </p:pic>
      <p:sp>
        <p:nvSpPr>
          <p:cNvPr id="6" name="箭头: 右 5"/>
          <p:cNvSpPr/>
          <p:nvPr/>
        </p:nvSpPr>
        <p:spPr>
          <a:xfrm>
            <a:off x="2523912" y="3890401"/>
            <a:ext cx="576064" cy="21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/>
          <p:cNvSpPr txBox="1"/>
          <p:nvPr/>
        </p:nvSpPr>
        <p:spPr>
          <a:xfrm>
            <a:off x="0" y="6832"/>
            <a:ext cx="4457357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Basic information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l="1897" r="1895"/>
          <a:stretch>
            <a:fillRect/>
          </a:stretch>
        </p:blipFill>
        <p:spPr>
          <a:xfrm>
            <a:off x="983432" y="1679619"/>
            <a:ext cx="10668484" cy="4723818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ph type="title" idx="4294967295"/>
          </p:nvPr>
        </p:nvSpPr>
        <p:spPr>
          <a:xfrm>
            <a:off x="4747119" y="464645"/>
            <a:ext cx="3640137" cy="4318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altLang="zh-CN" sz="24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Homes</a:t>
            </a:r>
            <a:endParaRPr lang="zh-CN" altLang="en-US" sz="2400" b="1" i="1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07368" y="333043"/>
            <a:ext cx="2379713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Vocabulary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35186" y="2737518"/>
            <a:ext cx="10081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335186" y="3106850"/>
            <a:ext cx="10884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405214" y="3513537"/>
            <a:ext cx="16664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415480" y="3806186"/>
            <a:ext cx="151216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1343472" y="4191492"/>
            <a:ext cx="14653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1324049" y="2330831"/>
            <a:ext cx="10081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6" grpId="0" bldLvl="0" animBg="1"/>
      <p:bldP spid="8" grpId="0" bldLvl="0" animBg="1"/>
      <p:bldP spid="9" grpId="0" bldLvl="0" animBg="1"/>
      <p:bldP spid="10" grpId="0" bldLvl="0" animBg="1"/>
      <p:bldP spid="11" grpId="0" bldLvl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/>
          <p:nvPr/>
        </p:nvSpPr>
        <p:spPr>
          <a:xfrm>
            <a:off x="3143672" y="404664"/>
            <a:ext cx="5041459" cy="4934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i="1" dirty="0">
                <a:latin typeface="+mn-lt"/>
              </a:rPr>
              <a:t>house and furniture</a:t>
            </a:r>
            <a:endParaRPr lang="zh-CN" altLang="en-US" sz="2400" b="1" i="1" dirty="0">
              <a:latin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9415" y="1052737"/>
            <a:ext cx="9564129" cy="580526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91344" y="112276"/>
            <a:ext cx="2379713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Vocabulary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207568" y="980728"/>
            <a:ext cx="7784157" cy="532859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549525" y="1185863"/>
            <a:ext cx="7442200" cy="7985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457200" indent="-457200">
              <a:buFont typeface="Wingdings" panose="05000000000000000000" charset="0"/>
              <a:buChar char="Ø"/>
              <a:defRPr/>
            </a:pPr>
            <a:r>
              <a:rPr lang="zh-CN" altLang="en-US" sz="2800" b="1" dirty="0"/>
              <a:t>听前：</a:t>
            </a:r>
            <a:endParaRPr lang="zh-CN" altLang="en-US" dirty="0"/>
          </a:p>
          <a:p>
            <a:pPr>
              <a:defRPr/>
            </a:pPr>
            <a:endParaRPr lang="zh-CN" altLang="en-US" dirty="0"/>
          </a:p>
        </p:txBody>
      </p:sp>
      <p:sp>
        <p:nvSpPr>
          <p:cNvPr id="23556" name="文本框 5"/>
          <p:cNvSpPr txBox="1">
            <a:spLocks noChangeArrowheads="1"/>
          </p:cNvSpPr>
          <p:nvPr/>
        </p:nvSpPr>
        <p:spPr bwMode="auto">
          <a:xfrm>
            <a:off x="2549525" y="1741488"/>
            <a:ext cx="7900988" cy="1697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AutoNum type="arabicPeriod"/>
            </a:pPr>
            <a:r>
              <a:rPr kumimoji="1" lang="zh-CN" altLang="en-US" sz="2400" dirty="0">
                <a:latin typeface="Calibri" panose="020F0502020204030204" charset="0"/>
              </a:rPr>
              <a:t>两看（字数限制，标题）</a:t>
            </a:r>
            <a:endParaRPr kumimoji="1" lang="en-US" altLang="zh-CN" sz="2400" dirty="0">
              <a:latin typeface="Calibri" panose="020F050202020403020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AutoNum type="arabicPeriod"/>
            </a:pPr>
            <a:r>
              <a:rPr kumimoji="1" lang="zh-CN" altLang="en-US" sz="2400" dirty="0">
                <a:latin typeface="Calibri" panose="020F0502020204030204" charset="0"/>
              </a:rPr>
              <a:t>两定（定位词，限定词</a:t>
            </a:r>
            <a:r>
              <a:rPr lang="zh-CN" altLang="en-US" sz="2400" b="1" dirty="0">
                <a:latin typeface="Calibri" panose="020F0502020204030204" charset="0"/>
              </a:rPr>
              <a:t>）</a:t>
            </a:r>
            <a:endParaRPr lang="en-US" altLang="zh-CN" sz="2400" b="1" dirty="0">
              <a:latin typeface="Calibri" panose="020F050202020403020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AutoNum type="arabicPeriod"/>
            </a:pPr>
            <a:r>
              <a:rPr lang="zh-CN" altLang="en-US" sz="2400" dirty="0">
                <a:latin typeface="Calibri" panose="020F0502020204030204" charset="0"/>
              </a:rPr>
              <a:t>两判（预判词性，词意）</a:t>
            </a:r>
            <a:endParaRPr lang="zh-CN" altLang="en-US" sz="2400" dirty="0">
              <a:latin typeface="Calibri" panose="020F050202020403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351584" y="3529022"/>
            <a:ext cx="6035675" cy="298543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en-US" altLang="zh-CN" sz="2800" b="1" dirty="0"/>
              <a:t>   </a:t>
            </a:r>
            <a:r>
              <a:rPr lang="zh-CN" altLang="en-US" sz="2800" b="1" dirty="0"/>
              <a:t>听中</a:t>
            </a:r>
            <a:r>
              <a:rPr lang="zh-CN" altLang="en-US" b="1" dirty="0"/>
              <a:t>：</a:t>
            </a:r>
            <a:endParaRPr lang="zh-CN" altLang="en-US" sz="2400" dirty="0"/>
          </a:p>
          <a:p>
            <a:pPr>
              <a:lnSpc>
                <a:spcPct val="150000"/>
              </a:lnSpc>
              <a:buFont typeface="Wingdings" panose="05000000000000000000" charset="0"/>
              <a:buNone/>
              <a:defRPr/>
            </a:pPr>
            <a:r>
              <a:rPr lang="zh-CN" altLang="en-US" sz="2400" dirty="0"/>
              <a:t> </a:t>
            </a:r>
            <a:r>
              <a:rPr lang="en-US" altLang="zh-CN" sz="2400" dirty="0"/>
              <a:t>1.</a:t>
            </a:r>
            <a:r>
              <a:rPr lang="zh-CN" altLang="en-US" sz="2400" dirty="0"/>
              <a:t>通过题序，定位词定位；</a:t>
            </a:r>
            <a:endParaRPr lang="en-US" altLang="zh-CN" sz="2400" dirty="0"/>
          </a:p>
          <a:p>
            <a:pPr>
              <a:lnSpc>
                <a:spcPct val="150000"/>
              </a:lnSpc>
              <a:buFont typeface="Wingdings" panose="05000000000000000000" charset="0"/>
              <a:buNone/>
              <a:defRPr/>
            </a:pPr>
            <a:r>
              <a:rPr lang="en-US" altLang="zh-CN" sz="2400" dirty="0"/>
              <a:t>2. </a:t>
            </a:r>
            <a:r>
              <a:rPr lang="zh-CN" altLang="en-US" sz="2400" dirty="0"/>
              <a:t>寻找合适词语。</a:t>
            </a:r>
            <a:endParaRPr lang="zh-CN" altLang="en-US" sz="2400" dirty="0"/>
          </a:p>
          <a:p>
            <a:pPr>
              <a:buFont typeface="Wingdings" panose="05000000000000000000" charset="0"/>
              <a:buChar char="Ø"/>
              <a:defRPr/>
            </a:pPr>
            <a:r>
              <a:rPr lang="zh-CN" altLang="en-US" sz="2800" b="1" dirty="0"/>
              <a:t>   听后：</a:t>
            </a:r>
            <a:endParaRPr lang="zh-CN" altLang="en-US" sz="2800" b="1" dirty="0"/>
          </a:p>
          <a:p>
            <a:pPr>
              <a:buFont typeface="Wingdings" panose="05000000000000000000" charset="0"/>
              <a:buNone/>
              <a:defRPr/>
            </a:pPr>
            <a:r>
              <a:rPr lang="zh-CN" altLang="en-US" sz="2400" dirty="0"/>
              <a:t>  检查拼写、单复数、字数限制、大小写</a:t>
            </a:r>
            <a:endParaRPr lang="zh-CN" altLang="en-US" sz="2400" dirty="0"/>
          </a:p>
          <a:p>
            <a:pPr>
              <a:buFont typeface="Wingdings" panose="05000000000000000000" charset="0"/>
              <a:buNone/>
              <a:defRPr/>
            </a:pPr>
            <a:endParaRPr lang="zh-CN" altLang="en-US" dirty="0"/>
          </a:p>
          <a:p>
            <a:pPr marL="285750" indent="-285750">
              <a:buFont typeface="Wingdings" panose="05000000000000000000" charset="0"/>
              <a:buChar char="Ø"/>
              <a:defRPr/>
            </a:pPr>
            <a:endParaRPr lang="zh-CN" altLang="en-US" dirty="0"/>
          </a:p>
        </p:txBody>
      </p:sp>
      <p:sp>
        <p:nvSpPr>
          <p:cNvPr id="8" name="文本框 4"/>
          <p:cNvSpPr txBox="1"/>
          <p:nvPr/>
        </p:nvSpPr>
        <p:spPr>
          <a:xfrm>
            <a:off x="127290" y="186356"/>
            <a:ext cx="1792246" cy="523220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latin typeface="华文宋体" panose="02010600040101010101" pitchFamily="2" charset="-122"/>
                <a:ea typeface="华文宋体" panose="02010600040101010101" pitchFamily="2" charset="-122"/>
                <a:cs typeface="Arial" panose="020B0604020202020204" pitchFamily="34" charset="0"/>
                <a:sym typeface="+mn-lt"/>
              </a:rPr>
              <a:t>做题步骤</a:t>
            </a:r>
            <a:endParaRPr lang="en-US" altLang="zh-CN" sz="2800" dirty="0">
              <a:latin typeface="华文宋体" panose="02010600040101010101" pitchFamily="2" charset="-122"/>
              <a:ea typeface="华文宋体" panose="02010600040101010101" pitchFamily="2" charset="-122"/>
              <a:cs typeface="Arial" panose="020B0604020202020204" pitchFamily="34" charset="0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344736" y="209684"/>
            <a:ext cx="7442200" cy="7988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>
              <a:buFont typeface="Wingdings" panose="05000000000000000000" charset="0"/>
              <a:buChar char="Ø"/>
              <a:defRPr/>
            </a:pPr>
            <a:r>
              <a:rPr lang="zh-CN" altLang="en-US" sz="2800" b="1" dirty="0"/>
              <a:t>听前：</a:t>
            </a:r>
            <a:endParaRPr lang="zh-CN" altLang="en-US" b="1" dirty="0"/>
          </a:p>
          <a:p>
            <a:pPr>
              <a:defRPr/>
            </a:pPr>
            <a:endParaRPr lang="zh-CN" altLang="en-US" dirty="0"/>
          </a:p>
        </p:txBody>
      </p:sp>
      <p:sp>
        <p:nvSpPr>
          <p:cNvPr id="23556" name="文本框 5"/>
          <p:cNvSpPr txBox="1">
            <a:spLocks noChangeArrowheads="1"/>
          </p:cNvSpPr>
          <p:nvPr/>
        </p:nvSpPr>
        <p:spPr bwMode="auto">
          <a:xfrm>
            <a:off x="6214943" y="996855"/>
            <a:ext cx="7900988" cy="175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charset="-122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en-US" altLang="zh-CN" sz="2400" b="1" dirty="0">
                <a:latin typeface="+mn-lt"/>
              </a:rPr>
              <a:t>1. </a:t>
            </a:r>
            <a:r>
              <a:rPr kumimoji="1" lang="zh-CN" altLang="en-US" sz="2400" b="1" dirty="0">
                <a:solidFill>
                  <a:srgbClr val="FF0000"/>
                </a:solidFill>
                <a:latin typeface="+mn-lt"/>
              </a:rPr>
              <a:t>看</a:t>
            </a:r>
            <a:r>
              <a:rPr kumimoji="1" lang="zh-CN" altLang="en-US" sz="2400" b="1" dirty="0">
                <a:latin typeface="+mn-lt"/>
              </a:rPr>
              <a:t>字数，</a:t>
            </a:r>
            <a:r>
              <a:rPr kumimoji="1" lang="zh-CN" altLang="en-US" sz="2400" b="1" dirty="0">
                <a:solidFill>
                  <a:srgbClr val="FF0000"/>
                </a:solidFill>
                <a:latin typeface="+mn-lt"/>
              </a:rPr>
              <a:t>看</a:t>
            </a:r>
            <a:r>
              <a:rPr kumimoji="1" lang="zh-CN" altLang="en-US" sz="2400" b="1" dirty="0">
                <a:latin typeface="+mn-lt"/>
              </a:rPr>
              <a:t>标题</a:t>
            </a:r>
            <a:endParaRPr kumimoji="1" lang="en-US" altLang="zh-CN" sz="2400" b="1" dirty="0">
              <a:latin typeface="+mn-lt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en-US" altLang="zh-CN" sz="2400" b="1" dirty="0">
                <a:latin typeface="+mn-lt"/>
              </a:rPr>
              <a:t>2. </a:t>
            </a:r>
            <a:r>
              <a:rPr kumimoji="1" lang="zh-CN" altLang="en-US" sz="2400" b="1" dirty="0">
                <a:solidFill>
                  <a:srgbClr val="FF0000"/>
                </a:solidFill>
                <a:latin typeface="+mn-lt"/>
              </a:rPr>
              <a:t>定</a:t>
            </a:r>
            <a:r>
              <a:rPr kumimoji="1" lang="zh-CN" altLang="en-US" sz="2400" b="1" dirty="0">
                <a:latin typeface="+mn-lt"/>
              </a:rPr>
              <a:t>位词，限</a:t>
            </a:r>
            <a:r>
              <a:rPr kumimoji="1" lang="zh-CN" altLang="en-US" sz="2400" b="1" dirty="0">
                <a:solidFill>
                  <a:srgbClr val="FF0000"/>
                </a:solidFill>
                <a:latin typeface="+mn-lt"/>
              </a:rPr>
              <a:t>定</a:t>
            </a:r>
            <a:r>
              <a:rPr kumimoji="1" lang="zh-CN" altLang="en-US" sz="2400" b="1" dirty="0">
                <a:latin typeface="+mn-lt"/>
              </a:rPr>
              <a:t>词</a:t>
            </a:r>
            <a:endParaRPr lang="en-US" altLang="zh-CN" sz="2400" b="1" dirty="0">
              <a:latin typeface="+mn-lt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2400" b="1" dirty="0">
                <a:latin typeface="+mn-lt"/>
              </a:rPr>
              <a:t>3.</a:t>
            </a:r>
            <a:r>
              <a:rPr lang="en-US" altLang="zh-CN" sz="2400" b="1" dirty="0">
                <a:solidFill>
                  <a:srgbClr val="FF0000"/>
                </a:solidFill>
                <a:latin typeface="+mn-lt"/>
              </a:rPr>
              <a:t> </a:t>
            </a:r>
            <a:r>
              <a:rPr lang="zh-CN" altLang="en-US" sz="2400" b="1" dirty="0">
                <a:solidFill>
                  <a:srgbClr val="FF0000"/>
                </a:solidFill>
                <a:latin typeface="+mn-lt"/>
              </a:rPr>
              <a:t>预</a:t>
            </a:r>
            <a:r>
              <a:rPr lang="zh-CN" altLang="en-US" sz="2400" b="1" dirty="0">
                <a:latin typeface="+mn-lt"/>
              </a:rPr>
              <a:t>词性，</a:t>
            </a:r>
            <a:r>
              <a:rPr lang="zh-CN" altLang="en-US" sz="2400" b="1" dirty="0">
                <a:solidFill>
                  <a:srgbClr val="FF0000"/>
                </a:solidFill>
                <a:latin typeface="+mn-lt"/>
              </a:rPr>
              <a:t>预</a:t>
            </a:r>
            <a:r>
              <a:rPr lang="zh-CN" altLang="en-US" sz="2400" b="1" dirty="0">
                <a:latin typeface="+mn-lt"/>
              </a:rPr>
              <a:t>词意</a:t>
            </a:r>
            <a:endParaRPr lang="en-US" altLang="zh-CN" sz="2400" b="1" dirty="0">
              <a:latin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96000" y="2724679"/>
            <a:ext cx="6035675" cy="36614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endParaRPr lang="en-US" altLang="zh-CN" sz="2800" b="1" dirty="0"/>
          </a:p>
          <a:p>
            <a:pPr marL="214630" indent="-214630">
              <a:buFont typeface="Wingdings" panose="05000000000000000000" charset="0"/>
              <a:buChar char="Ø"/>
              <a:defRPr/>
            </a:pPr>
            <a:r>
              <a:rPr lang="zh-CN" altLang="en-US" sz="2800" b="1" dirty="0"/>
              <a:t>听中</a:t>
            </a:r>
            <a:r>
              <a:rPr lang="zh-CN" altLang="en-US" b="1" dirty="0"/>
              <a:t>：</a:t>
            </a:r>
            <a:endParaRPr lang="en-CA" altLang="zh-CN" sz="2400" b="1" dirty="0"/>
          </a:p>
          <a:p>
            <a:pPr>
              <a:defRPr/>
            </a:pPr>
            <a:r>
              <a:rPr lang="en-US" altLang="zh-CN" sz="2400" b="1" dirty="0"/>
              <a:t>1.</a:t>
            </a:r>
            <a:r>
              <a:rPr lang="zh-CN" altLang="en-US" sz="2400" b="1" dirty="0">
                <a:solidFill>
                  <a:srgbClr val="FF0000"/>
                </a:solidFill>
              </a:rPr>
              <a:t>顺序原则</a:t>
            </a:r>
            <a:r>
              <a:rPr lang="zh-CN" altLang="en-US" sz="2400" b="1" dirty="0"/>
              <a:t>，定位词打勾辅助定位</a:t>
            </a:r>
            <a:endParaRPr lang="en-US" altLang="zh-CN" sz="2400" b="1" dirty="0"/>
          </a:p>
          <a:p>
            <a:pPr>
              <a:lnSpc>
                <a:spcPct val="150000"/>
              </a:lnSpc>
              <a:buFont typeface="Wingdings" panose="05000000000000000000" charset="0"/>
              <a:buNone/>
              <a:defRPr/>
            </a:pPr>
            <a:r>
              <a:rPr lang="en-US" altLang="zh-CN" sz="2400" b="1" dirty="0"/>
              <a:t>2. </a:t>
            </a:r>
            <a:r>
              <a:rPr lang="zh-CN" altLang="en-US" sz="2400" b="1" dirty="0"/>
              <a:t>即听即所得</a:t>
            </a:r>
            <a:r>
              <a:rPr lang="zh-CN" altLang="en-US" sz="2400" b="1" dirty="0">
                <a:solidFill>
                  <a:srgbClr val="FF0000"/>
                </a:solidFill>
              </a:rPr>
              <a:t>（原词）</a:t>
            </a:r>
            <a:endParaRPr lang="zh-CN" altLang="en-US" sz="2400" b="1" dirty="0">
              <a:solidFill>
                <a:srgbClr val="FF0000"/>
              </a:solidFill>
            </a:endParaRPr>
          </a:p>
          <a:p>
            <a:pPr>
              <a:defRPr/>
            </a:pPr>
            <a:r>
              <a:rPr lang="zh-CN" altLang="en-US" sz="2800" b="1" dirty="0"/>
              <a:t>  </a:t>
            </a:r>
            <a:endParaRPr lang="en-CA" altLang="zh-CN" sz="2800" b="1" dirty="0"/>
          </a:p>
          <a:p>
            <a:pPr>
              <a:buFont typeface="Wingdings" panose="05000000000000000000" charset="0"/>
              <a:buChar char="Ø"/>
              <a:defRPr/>
            </a:pPr>
            <a:r>
              <a:rPr lang="zh-CN" altLang="en-US" sz="2800" b="1" dirty="0"/>
              <a:t>听后：</a:t>
            </a:r>
            <a:endParaRPr lang="zh-CN" altLang="en-US" sz="2800" b="1" dirty="0"/>
          </a:p>
          <a:p>
            <a:pPr>
              <a:buFont typeface="Wingdings" panose="05000000000000000000" charset="0"/>
              <a:buNone/>
              <a:defRPr/>
            </a:pPr>
            <a:r>
              <a:rPr lang="zh-CN" altLang="en-US" sz="2400" b="1" dirty="0"/>
              <a:t>  检查拼写、单复数</a:t>
            </a:r>
            <a:endParaRPr lang="zh-CN" altLang="en-US" sz="2400" b="1" dirty="0"/>
          </a:p>
          <a:p>
            <a:pPr>
              <a:buFont typeface="Wingdings" panose="05000000000000000000" charset="0"/>
              <a:buNone/>
              <a:defRPr/>
            </a:pPr>
            <a:endParaRPr lang="zh-CN" altLang="en-US" dirty="0"/>
          </a:p>
          <a:p>
            <a:pPr marL="214630" indent="-214630">
              <a:buFont typeface="Wingdings" panose="05000000000000000000" charset="0"/>
              <a:buChar char="Ø"/>
              <a:defRPr/>
            </a:pPr>
            <a:endParaRPr lang="zh-CN" altLang="en-US" dirty="0"/>
          </a:p>
        </p:txBody>
      </p:sp>
      <p:sp>
        <p:nvSpPr>
          <p:cNvPr id="8" name="文本框 4"/>
          <p:cNvSpPr txBox="1"/>
          <p:nvPr/>
        </p:nvSpPr>
        <p:spPr>
          <a:xfrm>
            <a:off x="127289" y="186356"/>
            <a:ext cx="3898173" cy="521970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latin typeface="华文宋体" panose="02010600040101010101" pitchFamily="2" charset="-122"/>
                <a:ea typeface="华文宋体" panose="02010600040101010101" pitchFamily="2" charset="-122"/>
                <a:cs typeface="Arial" panose="020B0604020202020204" pitchFamily="34" charset="0"/>
                <a:sym typeface="+mn-lt"/>
              </a:rPr>
              <a:t>P1</a:t>
            </a:r>
            <a:r>
              <a:rPr lang="zh-CN" altLang="en-US" sz="2800" dirty="0">
                <a:latin typeface="华文宋体" panose="02010600040101010101" pitchFamily="2" charset="-122"/>
                <a:ea typeface="华文宋体" panose="02010600040101010101" pitchFamily="2" charset="-122"/>
                <a:cs typeface="Arial" panose="020B0604020202020204" pitchFamily="34" charset="0"/>
                <a:sym typeface="+mn-lt"/>
              </a:rPr>
              <a:t>表格填空解题方法</a:t>
            </a:r>
            <a:endParaRPr lang="en-US" altLang="zh-CN" sz="2800" dirty="0">
              <a:latin typeface="华文宋体" panose="02010600040101010101" pitchFamily="2" charset="-122"/>
              <a:ea typeface="华文宋体" panose="02010600040101010101" pitchFamily="2" charset="-122"/>
              <a:cs typeface="Arial" panose="020B0604020202020204" pitchFamily="34" charset="0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文本框 8"/>
          <p:cNvSpPr txBox="1"/>
          <p:nvPr/>
        </p:nvSpPr>
        <p:spPr>
          <a:xfrm>
            <a:off x="0" y="1889311"/>
            <a:ext cx="5843752" cy="3415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zh-CN" altLang="en-US" sz="2400" b="1" dirty="0">
                <a:solidFill>
                  <a:srgbClr val="0070C0"/>
                </a:solidFill>
              </a:rPr>
              <a:t>快速理解表格的能力</a:t>
            </a:r>
            <a:endParaRPr lang="en-US" altLang="zh-CN" sz="2400" b="1" dirty="0">
              <a:solidFill>
                <a:srgbClr val="0070C0"/>
              </a:solidFill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zh-CN" altLang="en-US" sz="2400" b="1" dirty="0">
                <a:solidFill>
                  <a:srgbClr val="0070C0"/>
                </a:solidFill>
              </a:rPr>
              <a:t>有目的地听并获取关键信息的能力</a:t>
            </a:r>
            <a:endParaRPr lang="en-US" altLang="zh-CN" sz="2400" b="1" dirty="0">
              <a:solidFill>
                <a:srgbClr val="0070C0"/>
              </a:solidFill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zh-CN" altLang="en-US" sz="2400" b="1" dirty="0">
                <a:solidFill>
                  <a:srgbClr val="0070C0"/>
                </a:solidFill>
              </a:rPr>
              <a:t>词汇反应的速度及准确性</a:t>
            </a:r>
            <a:endParaRPr lang="zh-CN" altLang="en-US" sz="2400" b="1" dirty="0">
              <a:solidFill>
                <a:srgbClr val="0070C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1340" y="1388110"/>
            <a:ext cx="46266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ym typeface="+mn-ea"/>
              </a:rPr>
              <a:t>读、猜、听、写、查</a:t>
            </a:r>
            <a:endParaRPr lang="zh-CN" altLang="en-US" sz="3600" b="1"/>
          </a:p>
          <a:p>
            <a:endParaRPr lang="zh-CN" altLang="en-US" sz="3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Name"/>
          <p:cNvSpPr txBox="1"/>
          <p:nvPr/>
        </p:nvSpPr>
        <p:spPr>
          <a:xfrm>
            <a:off x="9336360" y="5480948"/>
            <a:ext cx="2508251" cy="922020"/>
          </a:xfrm>
          <a:prstGeom prst="rect">
            <a:avLst/>
          </a:prstGeom>
          <a:ln w="12700">
            <a:miter lim="400000"/>
          </a:ln>
        </p:spPr>
        <p:txBody>
          <a:bodyPr wrap="square" lIns="45718" rIns="45718">
            <a:spAutoFit/>
          </a:bodyPr>
          <a:lstStyle/>
          <a:p>
            <a:pPr>
              <a:lnSpc>
                <a:spcPct val="150000"/>
              </a:lnSpc>
              <a:buSzPct val="100000"/>
              <a:defRPr sz="3200" b="1">
                <a:solidFill>
                  <a:srgbClr val="515151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3600" dirty="0">
                <a:latin typeface="Comic Sans MS Bold" panose="030F0702030302020204" charset="0"/>
              </a:rPr>
              <a:t>Numbers</a:t>
            </a:r>
            <a:endParaRPr sz="3600" dirty="0">
              <a:latin typeface="Comic Sans MS Bold" panose="030F070203030202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07368" y="184716"/>
            <a:ext cx="4464496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High</a:t>
            </a:r>
            <a:r>
              <a:rPr lang="zh-CN" altLang="en-US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frequency</a:t>
            </a:r>
            <a:r>
              <a:rPr lang="zh-CN" altLang="en-US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question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l="34880" r="33718"/>
          <a:stretch>
            <a:fillRect/>
          </a:stretch>
        </p:blipFill>
        <p:spPr>
          <a:xfrm>
            <a:off x="1159740" y="1524000"/>
            <a:ext cx="1944217" cy="3810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l="27162" t="15200" r="35826" b="12200"/>
          <a:stretch>
            <a:fillRect/>
          </a:stretch>
        </p:blipFill>
        <p:spPr>
          <a:xfrm>
            <a:off x="4871864" y="1918969"/>
            <a:ext cx="2321331" cy="341503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264" y="2520701"/>
            <a:ext cx="2965216" cy="281329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343472" y="5478519"/>
            <a:ext cx="1944217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SzPct val="100000"/>
              <a:defRPr sz="3200" b="1">
                <a:solidFill>
                  <a:srgbClr val="515151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altLang="zh-CN" sz="3600" dirty="0">
                <a:latin typeface="Comic Sans MS Bold" panose="030F0702030302020204" charset="0"/>
              </a:rPr>
              <a:t>Name</a:t>
            </a:r>
            <a:endParaRPr lang="zh-CN" altLang="zh-CN" sz="3600" dirty="0">
              <a:latin typeface="Comic Sans MS Bold" panose="030F07020303020202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123892" y="5480948"/>
            <a:ext cx="2196245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SzPct val="100000"/>
              <a:defRPr sz="3200" b="1">
                <a:solidFill>
                  <a:srgbClr val="515151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altLang="zh-CN" sz="3600" dirty="0">
                <a:latin typeface="Comic Sans MS Bold" panose="030F0702030302020204" charset="0"/>
              </a:rPr>
              <a:t>Address</a:t>
            </a:r>
            <a:endParaRPr lang="zh-CN" altLang="zh-CN" sz="3600" dirty="0">
              <a:latin typeface="Comic Sans MS Bold" panose="030F070203030202020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内容占位符 2"/>
          <p:cNvSpPr txBox="1">
            <a:spLocks noGrp="1"/>
          </p:cNvSpPr>
          <p:nvPr>
            <p:ph type="body" idx="1"/>
          </p:nvPr>
        </p:nvSpPr>
        <p:spPr>
          <a:xfrm>
            <a:off x="450216" y="1597660"/>
            <a:ext cx="11741785" cy="50622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2245" indent="-182245" defTabSz="487045">
              <a:lnSpc>
                <a:spcPct val="150000"/>
              </a:lnSpc>
              <a:spcBef>
                <a:spcPts val="0"/>
              </a:spcBef>
              <a:defRPr sz="1845" u="sng">
                <a:solidFill>
                  <a:srgbClr val="FFC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楷体" panose="02010609060101010101" charset="-122"/>
              </a:defRPr>
            </a:pPr>
            <a:r>
              <a:rPr lang="zh-CN" altLang="en-US" sz="2600" b="1" dirty="0">
                <a:solidFill>
                  <a:srgbClr val="FF5050"/>
                </a:solidFill>
                <a:sym typeface="+mn-ea"/>
              </a:rPr>
              <a:t>不常见</a:t>
            </a:r>
            <a:r>
              <a:rPr sz="2600" dirty="0">
                <a:solidFill>
                  <a:srgbClr val="000000"/>
                </a:solidFill>
              </a:rPr>
              <a:t>人名</a:t>
            </a:r>
            <a:r>
              <a:rPr lang="en-US" sz="2600" dirty="0">
                <a:solidFill>
                  <a:srgbClr val="000000"/>
                </a:solidFill>
              </a:rPr>
              <a:t>,</a:t>
            </a:r>
            <a:r>
              <a:rPr lang="zh-CN" altLang="en-US" sz="2600" dirty="0">
                <a:solidFill>
                  <a:srgbClr val="000000"/>
                </a:solidFill>
              </a:rPr>
              <a:t>地名</a:t>
            </a:r>
            <a:r>
              <a:rPr sz="2600" dirty="0">
                <a:solidFill>
                  <a:srgbClr val="000000"/>
                </a:solidFill>
              </a:rPr>
              <a:t>会告知拼写</a:t>
            </a:r>
            <a:endParaRPr sz="2600" dirty="0">
              <a:solidFill>
                <a:srgbClr val="FF40FF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182245" indent="-182245" defTabSz="487045">
              <a:lnSpc>
                <a:spcPct val="150000"/>
              </a:lnSpc>
              <a:spcBef>
                <a:spcPts val="0"/>
              </a:spcBef>
              <a:buNone/>
              <a:defRPr sz="1845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2600" dirty="0">
                <a:solidFill>
                  <a:srgbClr val="FF40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  </a:t>
            </a:r>
            <a:r>
              <a:rPr sz="2600" dirty="0">
                <a:solidFill>
                  <a:srgbClr val="FF40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Times New Roman" panose="02020603050405020304"/>
              </a:rPr>
              <a:t> </a:t>
            </a:r>
            <a:r>
              <a:rPr sz="26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注意字母的读音 </a:t>
            </a:r>
            <a:r>
              <a:rPr sz="2600" dirty="0">
                <a:latin typeface="Comic Sans MS" panose="030F0702030302020204" pitchFamily="66" charset="0"/>
                <a:ea typeface="楷体" panose="02010609060101010101" charset="-122"/>
                <a:cs typeface="Comic Sans MS" panose="030F0702030302020204" pitchFamily="66" charset="0"/>
              </a:rPr>
              <a:t> </a:t>
            </a:r>
            <a:r>
              <a:rPr lang="en-US" sz="2600" dirty="0">
                <a:latin typeface="Comic Sans MS" panose="030F0702030302020204" pitchFamily="66" charset="0"/>
                <a:ea typeface="楷体" panose="02010609060101010101" charset="-122"/>
                <a:cs typeface="Comic Sans MS" panose="030F0702030302020204" pitchFamily="66" charset="0"/>
              </a:rPr>
              <a:t>O</a:t>
            </a:r>
            <a:r>
              <a:rPr lang="en-US" altLang="zh-CN" sz="2600" dirty="0">
                <a:latin typeface="Comic Sans MS" panose="030F0702030302020204" pitchFamily="66" charset="0"/>
                <a:ea typeface="楷体" panose="02010609060101010101" charset="-122"/>
                <a:cs typeface="Comic Sans MS" panose="030F0702030302020204" pitchFamily="66" charset="0"/>
              </a:rPr>
              <a:t>/L, M/N, G/J, I/A,  </a:t>
            </a:r>
            <a:r>
              <a:rPr lang="en-US" altLang="zh-CN" sz="2600" dirty="0">
                <a:solidFill>
                  <a:srgbClr val="FF0000"/>
                </a:solidFill>
                <a:latin typeface="Comic Sans MS" panose="030F0702030302020204" pitchFamily="66" charset="0"/>
                <a:ea typeface="楷体" panose="02010609060101010101" charset="-122"/>
                <a:cs typeface="Comic Sans MS" panose="030F0702030302020204" pitchFamily="66" charset="0"/>
              </a:rPr>
              <a:t>Z /zi/or/zed/ </a:t>
            </a:r>
            <a:endParaRPr lang="en-US" altLang="zh-CN" sz="2600" dirty="0">
              <a:solidFill>
                <a:srgbClr val="FF0000"/>
              </a:solidFill>
              <a:latin typeface="Comic Sans MS" panose="030F0702030302020204" pitchFamily="66" charset="0"/>
              <a:ea typeface="楷体" panose="02010609060101010101" charset="-122"/>
              <a:cs typeface="Comic Sans MS" panose="030F0702030302020204" pitchFamily="66" charset="0"/>
            </a:endParaRPr>
          </a:p>
          <a:p>
            <a:pPr marL="182245" indent="-182245" defTabSz="487045">
              <a:lnSpc>
                <a:spcPct val="150000"/>
              </a:lnSpc>
              <a:spcBef>
                <a:spcPts val="0"/>
              </a:spcBef>
              <a:buNone/>
              <a:defRPr sz="1845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altLang="zh-CN" sz="2600" dirty="0">
                <a:latin typeface="Comic Sans MS" panose="030F0702030302020204" pitchFamily="66" charset="0"/>
                <a:ea typeface="楷体" panose="02010609060101010101" charset="-122"/>
                <a:cs typeface="Comic Sans MS" panose="030F0702030302020204" pitchFamily="66" charset="0"/>
              </a:rPr>
              <a:t>    double/W</a:t>
            </a:r>
            <a:r>
              <a:rPr sz="26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的区别</a:t>
            </a:r>
            <a:r>
              <a:rPr sz="2600" dirty="0"/>
              <a:t> </a:t>
            </a:r>
            <a:r>
              <a:rPr sz="2600" dirty="0">
                <a:solidFill>
                  <a:srgbClr val="FF0000"/>
                </a:solidFill>
              </a:rPr>
              <a:t> </a:t>
            </a:r>
            <a:r>
              <a:rPr lang="en-US" sz="2600" dirty="0">
                <a:solidFill>
                  <a:srgbClr val="FF0000"/>
                </a:solidFill>
              </a:rPr>
              <a:t>double u=w</a:t>
            </a:r>
            <a:r>
              <a:rPr sz="2600" dirty="0">
                <a:solidFill>
                  <a:srgbClr val="FF0000"/>
                </a:solidFill>
              </a:rPr>
              <a:t> </a:t>
            </a:r>
            <a:endParaRPr sz="2600" dirty="0">
              <a:solidFill>
                <a:srgbClr val="FF0000"/>
              </a:solidFill>
            </a:endParaRPr>
          </a:p>
          <a:p>
            <a:pPr marL="182245" indent="-182245" defTabSz="487045">
              <a:lnSpc>
                <a:spcPct val="150000"/>
              </a:lnSpc>
              <a:spcBef>
                <a:spcPts val="0"/>
              </a:spcBef>
              <a:buNone/>
              <a:defRPr sz="1845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endParaRPr sz="2600" dirty="0">
              <a:solidFill>
                <a:srgbClr val="FF40FF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133350" indent="-133350" defTabSz="973455">
              <a:spcBef>
                <a:spcPts val="450"/>
              </a:spcBef>
              <a:buFontTx/>
              <a:defRPr sz="1845">
                <a:latin typeface="Goudy Old Style" panose="02020502050305020303"/>
                <a:ea typeface="Goudy Old Style" panose="02020502050305020303"/>
                <a:cs typeface="Goudy Old Style" panose="02020502050305020303"/>
                <a:sym typeface="Goudy Old Style" panose="02020502050305020303"/>
              </a:defRPr>
            </a:pPr>
            <a:r>
              <a:rPr sz="2600" dirty="0"/>
              <a:t> </a:t>
            </a:r>
            <a:r>
              <a:rPr sz="2600" b="1" dirty="0">
                <a:solidFill>
                  <a:srgbClr val="FF5050"/>
                </a:solidFill>
              </a:rPr>
              <a:t>你还会遇到 ...</a:t>
            </a:r>
            <a:endParaRPr sz="2600" b="1" dirty="0">
              <a:solidFill>
                <a:srgbClr val="FF5050"/>
              </a:solidFill>
            </a:endParaRPr>
          </a:p>
          <a:p>
            <a:pPr marL="182245" indent="-182245" defTabSz="487045">
              <a:lnSpc>
                <a:spcPct val="150000"/>
              </a:lnSpc>
              <a:spcBef>
                <a:spcPts val="0"/>
              </a:spcBef>
              <a:defRPr sz="1845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2600" dirty="0"/>
              <a:t>title: Mr., Mrs.</a:t>
            </a:r>
            <a:r>
              <a:rPr sz="26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楷体" panose="02010609060101010101" charset="-122"/>
              </a:rPr>
              <a:t>(已婚)</a:t>
            </a:r>
            <a:r>
              <a:rPr sz="2600" dirty="0"/>
              <a:t>, Miss</a:t>
            </a:r>
            <a:r>
              <a:rPr sz="26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楷体" panose="02010609060101010101" charset="-122"/>
              </a:rPr>
              <a:t>(未婚）</a:t>
            </a:r>
            <a:r>
              <a:rPr sz="2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, </a:t>
            </a:r>
            <a:r>
              <a:rPr sz="2600" dirty="0"/>
              <a:t>Ms.</a:t>
            </a:r>
            <a:r>
              <a:rPr sz="26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楷体" panose="02010609060101010101" charset="-122"/>
              </a:rPr>
              <a:t>（不确定婚姻状况）</a:t>
            </a:r>
            <a:r>
              <a:rPr sz="2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, </a:t>
            </a:r>
            <a:endParaRPr sz="2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  <a:p>
            <a:pPr marL="182245" indent="-182245" defTabSz="487045">
              <a:lnSpc>
                <a:spcPct val="150000"/>
              </a:lnSpc>
              <a:spcBef>
                <a:spcPts val="0"/>
              </a:spcBef>
              <a:defRPr sz="1845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2600" dirty="0"/>
              <a:t>Prof.</a:t>
            </a:r>
            <a:r>
              <a:rPr lang="en-US" sz="2600" dirty="0"/>
              <a:t>=professor</a:t>
            </a:r>
            <a:r>
              <a:rPr sz="2600" dirty="0"/>
              <a:t>, Dr.</a:t>
            </a:r>
            <a:r>
              <a:rPr lang="en-US" sz="2600" dirty="0"/>
              <a:t>=doctor </a:t>
            </a:r>
            <a:endParaRPr lang="en-US" sz="2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l="34880" r="33718"/>
          <a:stretch>
            <a:fillRect/>
          </a:stretch>
        </p:blipFill>
        <p:spPr>
          <a:xfrm>
            <a:off x="10128448" y="1844824"/>
            <a:ext cx="1944217" cy="3810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35360" y="457580"/>
            <a:ext cx="1368152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Name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91944" y="2996952"/>
            <a:ext cx="117643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[ˈ</a:t>
            </a:r>
            <a:r>
              <a:rPr lang="en-US" altLang="zh-CN" dirty="0" err="1">
                <a:solidFill>
                  <a:srgbClr val="333333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dʌbl</a:t>
            </a:r>
            <a:r>
              <a:rPr lang="en-US" altLang="zh-CN" dirty="0">
                <a:solidFill>
                  <a:srgbClr val="333333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]</a:t>
            </a:r>
            <a:endParaRPr lang="zh-CN" altLang="en-US" dirty="0">
              <a:highlight>
                <a:srgbClr val="FFFF00"/>
              </a:highligh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成组"/>
          <p:cNvGrpSpPr/>
          <p:nvPr/>
        </p:nvGrpSpPr>
        <p:grpSpPr>
          <a:xfrm>
            <a:off x="1081405" y="1156891"/>
            <a:ext cx="10620375" cy="3098165"/>
            <a:chOff x="-131123" y="-1270"/>
            <a:chExt cx="9024780" cy="3098482"/>
          </a:xfrm>
        </p:grpSpPr>
        <p:sp>
          <p:nvSpPr>
            <p:cNvPr id="615" name="箭头"/>
            <p:cNvSpPr/>
            <p:nvPr/>
          </p:nvSpPr>
          <p:spPr>
            <a:xfrm>
              <a:off x="-131123" y="-1270"/>
              <a:ext cx="9024780" cy="3098482"/>
            </a:xfrm>
            <a:prstGeom prst="rightArrow">
              <a:avLst>
                <a:gd name="adj1" fmla="val 50000"/>
                <a:gd name="adj2" fmla="val 78628"/>
              </a:avLst>
            </a:prstGeom>
            <a:solidFill>
              <a:srgbClr val="CBDEDA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/>
          </p:txBody>
        </p:sp>
        <p:sp>
          <p:nvSpPr>
            <p:cNvPr id="616" name="圆角矩形"/>
            <p:cNvSpPr/>
            <p:nvPr/>
          </p:nvSpPr>
          <p:spPr>
            <a:xfrm>
              <a:off x="0" y="928687"/>
              <a:ext cx="1433514" cy="1239838"/>
            </a:xfrm>
            <a:prstGeom prst="roundRect">
              <a:avLst>
                <a:gd name="adj" fmla="val 16667"/>
              </a:avLst>
            </a:prstGeom>
            <a:solidFill>
              <a:srgbClr val="159E8E"/>
            </a:solidFill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/>
          </p:txBody>
        </p:sp>
        <p:sp>
          <p:nvSpPr>
            <p:cNvPr id="617" name="House Number"/>
            <p:cNvSpPr txBox="1"/>
            <p:nvPr/>
          </p:nvSpPr>
          <p:spPr>
            <a:xfrm>
              <a:off x="0" y="1182846"/>
              <a:ext cx="1433514" cy="7315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76200" tIns="76200" rIns="76200" bIns="76200" numCol="1" anchor="ctr">
              <a:noAutofit/>
            </a:bodyPr>
            <a:lstStyle>
              <a:lvl1pPr algn="ctr">
                <a:lnSpc>
                  <a:spcPct val="90000"/>
                </a:lnSpc>
                <a:spcBef>
                  <a:spcPts val="800"/>
                </a:spcBef>
                <a:defRPr sz="2000">
                  <a:solidFill>
                    <a:schemeClr val="accent3">
                      <a:lumOff val="44000"/>
                    </a:schemeClr>
                  </a:solidFill>
                  <a:latin typeface="Verdana" panose="020B0604030504040204"/>
                  <a:ea typeface="Verdana" panose="020B0604030504040204"/>
                  <a:cs typeface="Verdana" panose="020B0604030504040204"/>
                  <a:sym typeface="Verdana" panose="020B0604030504040204"/>
                </a:defRPr>
              </a:lvl1pPr>
            </a:lstStyle>
            <a:p>
              <a:r>
                <a:t>House Number</a:t>
              </a:r>
            </a:p>
          </p:txBody>
        </p:sp>
        <p:sp>
          <p:nvSpPr>
            <p:cNvPr id="618" name="圆角矩形"/>
            <p:cNvSpPr/>
            <p:nvPr/>
          </p:nvSpPr>
          <p:spPr>
            <a:xfrm>
              <a:off x="1673224" y="930274"/>
              <a:ext cx="1435101" cy="1238251"/>
            </a:xfrm>
            <a:prstGeom prst="roundRect">
              <a:avLst>
                <a:gd name="adj" fmla="val 16667"/>
              </a:avLst>
            </a:prstGeom>
            <a:solidFill>
              <a:srgbClr val="159E8E"/>
            </a:solidFill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/>
          </p:txBody>
        </p:sp>
        <p:sp>
          <p:nvSpPr>
            <p:cNvPr id="619" name="Street Name"/>
            <p:cNvSpPr txBox="1"/>
            <p:nvPr/>
          </p:nvSpPr>
          <p:spPr>
            <a:xfrm>
              <a:off x="1673224" y="1183639"/>
              <a:ext cx="1435101" cy="7315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76200" tIns="76200" rIns="76200" bIns="76200" numCol="1" anchor="ctr">
              <a:noAutofit/>
            </a:bodyPr>
            <a:lstStyle>
              <a:lvl1pPr algn="ctr">
                <a:lnSpc>
                  <a:spcPct val="90000"/>
                </a:lnSpc>
                <a:spcBef>
                  <a:spcPts val="800"/>
                </a:spcBef>
                <a:defRPr sz="2000">
                  <a:solidFill>
                    <a:schemeClr val="accent3">
                      <a:lumOff val="44000"/>
                    </a:schemeClr>
                  </a:solidFill>
                  <a:latin typeface="Verdana" panose="020B0604030504040204"/>
                  <a:ea typeface="Verdana" panose="020B0604030504040204"/>
                  <a:cs typeface="Verdana" panose="020B0604030504040204"/>
                  <a:sym typeface="Verdana" panose="020B0604030504040204"/>
                </a:defRPr>
              </a:lvl1pPr>
            </a:lstStyle>
            <a:p>
              <a:r>
                <a:t>Street Name</a:t>
              </a:r>
            </a:p>
          </p:txBody>
        </p:sp>
        <p:sp>
          <p:nvSpPr>
            <p:cNvPr id="620" name="圆角矩形"/>
            <p:cNvSpPr/>
            <p:nvPr/>
          </p:nvSpPr>
          <p:spPr>
            <a:xfrm>
              <a:off x="3348037" y="928687"/>
              <a:ext cx="1433513" cy="1239838"/>
            </a:xfrm>
            <a:prstGeom prst="roundRect">
              <a:avLst>
                <a:gd name="adj" fmla="val 16667"/>
              </a:avLst>
            </a:prstGeom>
            <a:solidFill>
              <a:srgbClr val="159E8E"/>
            </a:solidFill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/>
          </p:txBody>
        </p:sp>
        <p:sp>
          <p:nvSpPr>
            <p:cNvPr id="621" name="Town/City"/>
            <p:cNvSpPr txBox="1"/>
            <p:nvPr/>
          </p:nvSpPr>
          <p:spPr>
            <a:xfrm>
              <a:off x="3348037" y="1320006"/>
              <a:ext cx="1728522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76200" tIns="76200" rIns="76200" bIns="76200" numCol="1" anchor="ctr">
              <a:noAutofit/>
            </a:bodyPr>
            <a:lstStyle>
              <a:lvl1pPr>
                <a:lnSpc>
                  <a:spcPct val="90000"/>
                </a:lnSpc>
                <a:spcBef>
                  <a:spcPts val="800"/>
                </a:spcBef>
                <a:defRPr sz="2000">
                  <a:solidFill>
                    <a:schemeClr val="accent3">
                      <a:lumOff val="44000"/>
                    </a:schemeClr>
                  </a:solidFill>
                  <a:latin typeface="Verdana" panose="020B0604030504040204"/>
                  <a:ea typeface="Verdana" panose="020B0604030504040204"/>
                  <a:cs typeface="Verdana" panose="020B0604030504040204"/>
                  <a:sym typeface="Verdana" panose="020B0604030504040204"/>
                </a:defRPr>
              </a:lvl1pPr>
            </a:lstStyle>
            <a:p>
              <a:r>
                <a:t>Town/City</a:t>
              </a:r>
            </a:p>
          </p:txBody>
        </p:sp>
        <p:sp>
          <p:nvSpPr>
            <p:cNvPr id="622" name="圆角矩形"/>
            <p:cNvSpPr/>
            <p:nvPr/>
          </p:nvSpPr>
          <p:spPr>
            <a:xfrm>
              <a:off x="5021262" y="928687"/>
              <a:ext cx="1435100" cy="1239838"/>
            </a:xfrm>
            <a:prstGeom prst="roundRect">
              <a:avLst>
                <a:gd name="adj" fmla="val 16667"/>
              </a:avLst>
            </a:prstGeom>
            <a:solidFill>
              <a:srgbClr val="159E8E"/>
            </a:solidFill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/>
          </p:txBody>
        </p:sp>
        <p:sp>
          <p:nvSpPr>
            <p:cNvPr id="623" name="Postcode"/>
            <p:cNvSpPr txBox="1"/>
            <p:nvPr/>
          </p:nvSpPr>
          <p:spPr>
            <a:xfrm>
              <a:off x="5021262" y="1320006"/>
              <a:ext cx="1435100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76200" tIns="76200" rIns="76200" bIns="76200" numCol="1" anchor="ctr">
              <a:noAutofit/>
            </a:bodyPr>
            <a:lstStyle>
              <a:lvl1pPr algn="ctr">
                <a:lnSpc>
                  <a:spcPct val="90000"/>
                </a:lnSpc>
                <a:spcBef>
                  <a:spcPts val="800"/>
                </a:spcBef>
                <a:defRPr sz="2000">
                  <a:solidFill>
                    <a:schemeClr val="accent3">
                      <a:lumOff val="44000"/>
                    </a:schemeClr>
                  </a:solidFill>
                  <a:latin typeface="Verdana" panose="020B0604030504040204"/>
                  <a:ea typeface="Verdana" panose="020B0604030504040204"/>
                  <a:cs typeface="Verdana" panose="020B0604030504040204"/>
                  <a:sym typeface="Verdana" panose="020B0604030504040204"/>
                </a:defRPr>
              </a:lvl1pPr>
            </a:lstStyle>
            <a:p>
              <a:r>
                <a:t>Postcode</a:t>
              </a:r>
            </a:p>
          </p:txBody>
        </p:sp>
        <p:sp>
          <p:nvSpPr>
            <p:cNvPr id="624" name="圆角矩形"/>
            <p:cNvSpPr/>
            <p:nvPr/>
          </p:nvSpPr>
          <p:spPr>
            <a:xfrm>
              <a:off x="6696074" y="928687"/>
              <a:ext cx="1433514" cy="1239838"/>
            </a:xfrm>
            <a:prstGeom prst="roundRect">
              <a:avLst>
                <a:gd name="adj" fmla="val 16667"/>
              </a:avLst>
            </a:prstGeom>
            <a:solidFill>
              <a:srgbClr val="159E8E"/>
            </a:solidFill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/>
          </p:txBody>
        </p:sp>
        <p:sp>
          <p:nvSpPr>
            <p:cNvPr id="625" name="Country"/>
            <p:cNvSpPr txBox="1"/>
            <p:nvPr/>
          </p:nvSpPr>
          <p:spPr>
            <a:xfrm>
              <a:off x="6696074" y="1320006"/>
              <a:ext cx="1433514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76200" tIns="76200" rIns="76200" bIns="76200" numCol="1" anchor="ctr">
              <a:noAutofit/>
            </a:bodyPr>
            <a:lstStyle>
              <a:lvl1pPr algn="ctr">
                <a:lnSpc>
                  <a:spcPct val="90000"/>
                </a:lnSpc>
                <a:spcBef>
                  <a:spcPts val="800"/>
                </a:spcBef>
                <a:defRPr sz="2000">
                  <a:solidFill>
                    <a:schemeClr val="accent3">
                      <a:lumOff val="44000"/>
                    </a:schemeClr>
                  </a:solidFill>
                  <a:latin typeface="Verdana" panose="020B0604030504040204"/>
                  <a:ea typeface="Verdana" panose="020B0604030504040204"/>
                  <a:cs typeface="Verdana" panose="020B0604030504040204"/>
                  <a:sym typeface="Verdana" panose="020B0604030504040204"/>
                </a:defRPr>
              </a:lvl1pPr>
            </a:lstStyle>
            <a:p>
              <a:r>
                <a:t>Country </a:t>
              </a:r>
            </a:p>
          </p:txBody>
        </p:sp>
      </p:grpSp>
      <p:sp>
        <p:nvSpPr>
          <p:cNvPr id="628" name="Address: 4 Bryson Road, Edinburgh, EH11 4ER,UK"/>
          <p:cNvSpPr txBox="1"/>
          <p:nvPr/>
        </p:nvSpPr>
        <p:spPr>
          <a:xfrm>
            <a:off x="923925" y="4225291"/>
            <a:ext cx="10186671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8" rIns="45718">
            <a:spAutoFit/>
          </a:bodyPr>
          <a:lstStyle>
            <a:lvl1pPr defTabSz="1828800">
              <a:spcBef>
                <a:spcPts val="1100"/>
              </a:spcBef>
              <a:defRPr sz="28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lvl1pPr>
          </a:lstStyle>
          <a:p>
            <a:r>
              <a:rPr sz="3200"/>
              <a:t>Address: 4 Bryson Road, Edinburgh, EH11 4ER,UK</a:t>
            </a:r>
            <a:endParaRPr sz="3200"/>
          </a:p>
        </p:txBody>
      </p:sp>
      <p:cxnSp>
        <p:nvCxnSpPr>
          <p:cNvPr id="3" name="直线连接符 2"/>
          <p:cNvCxnSpPr/>
          <p:nvPr/>
        </p:nvCxnSpPr>
        <p:spPr>
          <a:xfrm flipV="1">
            <a:off x="2827655" y="4797425"/>
            <a:ext cx="2692400" cy="13971"/>
          </a:xfrm>
          <a:prstGeom prst="line">
            <a:avLst/>
          </a:prstGeom>
          <a:noFill/>
          <a:ln w="25400" cap="flat">
            <a:solidFill>
              <a:srgbClr val="FC0107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直线连接符 18"/>
          <p:cNvCxnSpPr/>
          <p:nvPr/>
        </p:nvCxnSpPr>
        <p:spPr>
          <a:xfrm>
            <a:off x="7888605" y="4797425"/>
            <a:ext cx="1827531" cy="0"/>
          </a:xfrm>
          <a:prstGeom prst="line">
            <a:avLst/>
          </a:prstGeom>
          <a:noFill/>
          <a:ln w="25400" cap="flat">
            <a:solidFill>
              <a:srgbClr val="FC0107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" name="文本框 17"/>
          <p:cNvSpPr txBox="1"/>
          <p:nvPr/>
        </p:nvSpPr>
        <p:spPr>
          <a:xfrm>
            <a:off x="6525896" y="5243196"/>
            <a:ext cx="566610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8" rIns="45718">
            <a:spAutoFit/>
          </a:bodyPr>
          <a:lstStyle/>
          <a:p>
            <a:pPr>
              <a:buSzPct val="100000"/>
              <a:defRPr sz="2800">
                <a:solidFill>
                  <a:srgbClr val="FF0000"/>
                </a:solidFill>
              </a:defRPr>
            </a:pPr>
            <a:r>
              <a:rPr lang="en-US" sz="3200">
                <a:solidFill>
                  <a:schemeClr val="bg1">
                    <a:lumMod val="10000"/>
                  </a:schemeClr>
                </a:solidFill>
              </a:rPr>
              <a:t>P</a:t>
            </a:r>
            <a:r>
              <a:rPr sz="3200">
                <a:solidFill>
                  <a:schemeClr val="bg1">
                    <a:lumMod val="10000"/>
                  </a:schemeClr>
                </a:solidFill>
              </a:rPr>
              <a:t>ostcode</a:t>
            </a:r>
            <a:r>
              <a:rPr sz="3200">
                <a:solidFill>
                  <a:srgbClr val="000000"/>
                </a:solidFill>
              </a:rPr>
              <a:t> </a:t>
            </a:r>
            <a:r>
              <a:rPr sz="3200">
                <a:solidFill>
                  <a:srgbClr val="FF0000"/>
                </a:solidFill>
              </a:rPr>
              <a:t> </a:t>
            </a:r>
            <a:r>
              <a:rPr lang="en-US" sz="3200">
                <a:solidFill>
                  <a:srgbClr val="FF0000"/>
                </a:solidFill>
              </a:rPr>
              <a:t>B17 0LY </a:t>
            </a:r>
            <a:endParaRPr lang="en-US" sz="3200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28371" y="5243195"/>
            <a:ext cx="5938520" cy="52070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>
            <a:spAutoFit/>
          </a:bodyPr>
          <a:lstStyle/>
          <a:p>
            <a:pPr>
              <a:spcBef>
                <a:spcPts val="450"/>
              </a:spcBef>
            </a:pP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邮政编码</a:t>
            </a:r>
            <a:r>
              <a:rPr lang="en-US" altLang="zh-CN" sz="2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:   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英文字母和数字的组合</a:t>
            </a:r>
            <a:endParaRPr lang="zh-CN" altLang="en-US" sz="28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Arial" panose="020B0604020202020204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60" y="457580"/>
            <a:ext cx="1800200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Address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2.  DATE…"/>
          <p:cNvSpPr txBox="1"/>
          <p:nvPr/>
        </p:nvSpPr>
        <p:spPr>
          <a:xfrm>
            <a:off x="783413" y="1635777"/>
            <a:ext cx="6893291" cy="1014730"/>
          </a:xfrm>
          <a:prstGeom prst="rect">
            <a:avLst/>
          </a:prstGeom>
          <a:ln w="12700">
            <a:miter lim="400000"/>
          </a:ln>
        </p:spPr>
        <p:txBody>
          <a:bodyPr lIns="45718" rIns="45718">
            <a:spAutoFit/>
          </a:bodyPr>
          <a:lstStyle/>
          <a:p>
            <a:pPr algn="l">
              <a:lnSpc>
                <a:spcPct val="150000"/>
              </a:lnSpc>
              <a:defRPr sz="3000" b="1">
                <a:solidFill>
                  <a:srgbClr val="A01947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4000" dirty="0">
                <a:solidFill>
                  <a:srgbClr val="C00000"/>
                </a:solidFill>
              </a:rPr>
              <a:t>1</a:t>
            </a:r>
            <a:r>
              <a:rPr sz="4000" dirty="0">
                <a:solidFill>
                  <a:srgbClr val="C00000"/>
                </a:solidFill>
              </a:rPr>
              <a:t>.</a:t>
            </a:r>
            <a:r>
              <a:rPr lang="en-US" sz="4000" dirty="0">
                <a:solidFill>
                  <a:srgbClr val="C00000"/>
                </a:solidFill>
              </a:rPr>
              <a:t>Time</a:t>
            </a:r>
            <a:endParaRPr lang="en-US" sz="4000" dirty="0">
              <a:solidFill>
                <a:srgbClr val="C00000"/>
              </a:solidFill>
            </a:endParaRPr>
          </a:p>
        </p:txBody>
      </p:sp>
      <p:sp>
        <p:nvSpPr>
          <p:cNvPr id="647" name="January 27…"/>
          <p:cNvSpPr txBox="1"/>
          <p:nvPr/>
        </p:nvSpPr>
        <p:spPr>
          <a:xfrm>
            <a:off x="783591" y="2426971"/>
            <a:ext cx="8067675" cy="45402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Autofit/>
          </a:bodyPr>
          <a:lstStyle/>
          <a:p>
            <a:pPr marL="422275" indent="-422275" defTabSz="1124585">
              <a:spcBef>
                <a:spcPts val="525"/>
              </a:spcBef>
              <a:defRPr sz="2130">
                <a:solidFill>
                  <a:schemeClr val="accent1">
                    <a:satOff val="-4297"/>
                    <a:lumOff val="-10397"/>
                  </a:scheme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zh-CN" alt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时间</a:t>
            </a:r>
            <a:r>
              <a:rPr lang="en-US" altLang="zh-CN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 </a:t>
            </a:r>
            <a:r>
              <a:rPr lang="zh-CN" alt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通常是</a:t>
            </a:r>
            <a:r>
              <a:rPr lang="en-US" altLang="zh-CN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12</a:t>
            </a:r>
            <a:r>
              <a:rPr lang="zh-CN" alt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小时制</a:t>
            </a:r>
            <a:r>
              <a:rPr lang="en-US" altLang="zh-CN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 </a:t>
            </a:r>
            <a:r>
              <a:rPr lang="zh-CN" alt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不用写</a:t>
            </a:r>
            <a:r>
              <a:rPr lang="en-US" altLang="zh-CN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am/pm</a:t>
            </a:r>
            <a:endParaRPr lang="en-US" sz="2000" dirty="0" err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422275" indent="-422275" defTabSz="1124585">
              <a:spcBef>
                <a:spcPts val="525"/>
              </a:spcBef>
              <a:defRPr sz="2130">
                <a:solidFill>
                  <a:schemeClr val="accent1">
                    <a:satOff val="-4297"/>
                    <a:lumOff val="-10397"/>
                  </a:scheme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endParaRPr lang="en-US" sz="2000" dirty="0" err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January 27…"/>
          <p:cNvSpPr txBox="1"/>
          <p:nvPr/>
        </p:nvSpPr>
        <p:spPr>
          <a:xfrm>
            <a:off x="7050405" y="4719973"/>
            <a:ext cx="3392936" cy="11938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Autofit/>
          </a:bodyPr>
          <a:lstStyle/>
          <a:p>
            <a:pPr marL="422275" indent="-422275" defTabSz="1124585">
              <a:lnSpc>
                <a:spcPct val="90000"/>
              </a:lnSpc>
              <a:spcBef>
                <a:spcPts val="525"/>
              </a:spcBef>
              <a:defRPr sz="2130">
                <a:solidFill>
                  <a:schemeClr val="accent1">
                    <a:satOff val="-4295"/>
                    <a:lumOff val="-10395"/>
                  </a:scheme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2665" b="1" dirty="0" err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书写格式</a:t>
            </a:r>
            <a:r>
              <a:rPr lang="en-US" sz="2665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endParaRPr lang="en-US" sz="2665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422275" indent="-422275" defTabSz="1124585">
              <a:lnSpc>
                <a:spcPct val="90000"/>
              </a:lnSpc>
              <a:spcBef>
                <a:spcPts val="525"/>
              </a:spcBef>
              <a:defRPr sz="2130">
                <a:solidFill>
                  <a:schemeClr val="accent1">
                    <a:satOff val="-4295"/>
                    <a:lumOff val="-10395"/>
                  </a:scheme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zh-CN" altLang="en-US" sz="2665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正确：</a:t>
            </a:r>
            <a:r>
              <a:rPr lang="en-US" sz="2665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9.05   </a:t>
            </a:r>
            <a:endParaRPr lang="en-US" sz="2665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422275" indent="-422275" defTabSz="1124585">
              <a:lnSpc>
                <a:spcPct val="90000"/>
              </a:lnSpc>
              <a:spcBef>
                <a:spcPts val="525"/>
              </a:spcBef>
              <a:defRPr sz="2130">
                <a:solidFill>
                  <a:schemeClr val="accent1">
                    <a:satOff val="-4293"/>
                    <a:lumOff val="-10393"/>
                  </a:scheme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zh-CN" altLang="en-US" sz="2665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错误：</a:t>
            </a:r>
            <a:r>
              <a:rPr lang="en-US" sz="2665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9:55</a:t>
            </a:r>
            <a:r>
              <a:rPr lang="zh-CN" altLang="en-US" sz="2665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</a:t>
            </a:r>
            <a:endParaRPr lang="zh-CN" altLang="en-US" sz="2665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" name="January 27…"/>
          <p:cNvSpPr txBox="1"/>
          <p:nvPr/>
        </p:nvSpPr>
        <p:spPr>
          <a:xfrm>
            <a:off x="731520" y="3257551"/>
            <a:ext cx="6318885" cy="47180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Autofit/>
          </a:bodyPr>
          <a:lstStyle/>
          <a:p>
            <a:pPr marL="422275" indent="-422275" defTabSz="1124585">
              <a:spcBef>
                <a:spcPts val="525"/>
              </a:spcBef>
              <a:defRPr sz="2130">
                <a:solidFill>
                  <a:schemeClr val="accent1">
                    <a:satOff val="-4296"/>
                    <a:lumOff val="-10396"/>
                  </a:scheme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zh-CN" alt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整</a:t>
            </a:r>
            <a:r>
              <a:rPr 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点: 数</a:t>
            </a:r>
            <a:r>
              <a:rPr lang="zh-CN" alt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字</a:t>
            </a:r>
            <a:r>
              <a:rPr 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+o'clock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  </a:t>
            </a:r>
            <a:r>
              <a:rPr 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半小时half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  </a:t>
            </a:r>
            <a:r>
              <a:rPr 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一刻钟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quarter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                          </a:t>
            </a:r>
            <a:endParaRPr lang="en-US" sz="2000" dirty="0" err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7" name="图片 6" descr="截屏2020-11-07上午8.48.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30821" y="1043305"/>
            <a:ext cx="3714115" cy="2350771"/>
          </a:xfrm>
          <a:prstGeom prst="rect">
            <a:avLst/>
          </a:prstGeom>
        </p:spPr>
      </p:pic>
      <p:sp>
        <p:nvSpPr>
          <p:cNvPr id="9" name="January 27…"/>
          <p:cNvSpPr txBox="1"/>
          <p:nvPr/>
        </p:nvSpPr>
        <p:spPr>
          <a:xfrm>
            <a:off x="746824" y="4094519"/>
            <a:ext cx="6318885" cy="87439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Autofit/>
          </a:bodyPr>
          <a:lstStyle/>
          <a:p>
            <a:pPr marL="422275" indent="-422275" defTabSz="1124585">
              <a:spcBef>
                <a:spcPts val="525"/>
              </a:spcBef>
              <a:defRPr sz="2130">
                <a:solidFill>
                  <a:schemeClr val="accent1">
                    <a:satOff val="-4293"/>
                    <a:lumOff val="-10393"/>
                  </a:scheme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直接读数字,先小时,</a:t>
            </a:r>
            <a:r>
              <a:rPr lang="zh-CN" alt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后</a:t>
            </a:r>
            <a:r>
              <a:rPr lang="en-US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分钟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  nine five </a:t>
            </a:r>
            <a:endParaRPr lang="en-US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422275" indent="-422275" defTabSz="1124585">
              <a:spcBef>
                <a:spcPts val="525"/>
              </a:spcBef>
              <a:defRPr sz="2130">
                <a:solidFill>
                  <a:schemeClr val="accent1">
                    <a:satOff val="-4293"/>
                    <a:lumOff val="-10393"/>
                  </a:scheme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                       nine fifty five</a:t>
            </a:r>
            <a:endParaRPr lang="en-US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422275" indent="-422275" defTabSz="1124585">
              <a:spcBef>
                <a:spcPts val="525"/>
              </a:spcBef>
              <a:defRPr sz="2130">
                <a:solidFill>
                  <a:schemeClr val="accent1">
                    <a:satOff val="-4293"/>
                    <a:lumOff val="-10393"/>
                  </a:scheme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                          </a:t>
            </a:r>
            <a:endParaRPr lang="en-US" sz="2000" dirty="0" err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35359" y="457580"/>
            <a:ext cx="1990929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Numbers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2.  DATE…"/>
          <p:cNvSpPr txBox="1"/>
          <p:nvPr/>
        </p:nvSpPr>
        <p:spPr>
          <a:xfrm>
            <a:off x="1993913" y="1649117"/>
            <a:ext cx="8509635" cy="1938020"/>
          </a:xfrm>
          <a:prstGeom prst="rect">
            <a:avLst/>
          </a:prstGeom>
          <a:ln w="12700">
            <a:miter lim="400000"/>
          </a:ln>
        </p:spPr>
        <p:txBody>
          <a:bodyPr wrap="square" lIns="45718" rIns="45718">
            <a:spAutoFit/>
          </a:bodyPr>
          <a:lstStyle/>
          <a:p>
            <a:pPr algn="l">
              <a:lnSpc>
                <a:spcPct val="120000"/>
              </a:lnSpc>
              <a:defRPr sz="3000" b="1">
                <a:solidFill>
                  <a:srgbClr val="A01947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1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号  读法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日 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January the 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1st</a:t>
            </a:r>
            <a:endParaRPr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indent="-342900">
              <a:lnSpc>
                <a:spcPct val="120000"/>
              </a:lnSpc>
              <a:defRPr sz="2200">
                <a:solidFill>
                  <a:srgbClr val="A01947"/>
                </a:solidFill>
                <a:latin typeface="Hannotate SC Bold" panose="03000500000000000000" charset="-122"/>
                <a:ea typeface="Hannotate SC Bold" panose="03000500000000000000" charset="-122"/>
                <a:cs typeface="Hannotate SC Bold" panose="03000500000000000000" charset="-122"/>
                <a:sym typeface="Hannotate SC Bold" panose="03000500000000000000" charset="-122"/>
              </a:defRPr>
            </a:pP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                 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日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月  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the 1st of January</a:t>
            </a:r>
            <a:endParaRPr lang="en-US" altLang="zh-CN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indent="-342900">
              <a:lnSpc>
                <a:spcPct val="120000"/>
              </a:lnSpc>
              <a:defRPr sz="2200">
                <a:solidFill>
                  <a:srgbClr val="A01947"/>
                </a:solidFill>
                <a:latin typeface="Hannotate SC Bold" panose="03000500000000000000" charset="-122"/>
                <a:ea typeface="Hannotate SC Bold" panose="03000500000000000000" charset="-122"/>
                <a:cs typeface="Hannotate SC Bold" panose="03000500000000000000" charset="-122"/>
                <a:sym typeface="Hannotate SC Bold" panose="03000500000000000000" charset="-122"/>
              </a:defRPr>
            </a:pPr>
            <a:endParaRPr lang="en-US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>
              <a:lnSpc>
                <a:spcPct val="120000"/>
              </a:lnSpc>
              <a:defRPr sz="22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2019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号  读法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 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日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   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January the 1st, twenty nineteen</a:t>
            </a:r>
            <a:endParaRPr lang="en-US" altLang="zh-CN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>
              <a:lnSpc>
                <a:spcPct val="120000"/>
              </a:lnSpc>
              <a:defRPr sz="22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                 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日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  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The 1st of January, twenty nineteen</a:t>
            </a:r>
            <a:endParaRPr lang="en-US" altLang="zh-CN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2.  DATE…"/>
          <p:cNvSpPr txBox="1"/>
          <p:nvPr/>
        </p:nvSpPr>
        <p:spPr>
          <a:xfrm>
            <a:off x="492855" y="1110145"/>
            <a:ext cx="1989267" cy="829945"/>
          </a:xfrm>
          <a:prstGeom prst="rect">
            <a:avLst/>
          </a:prstGeom>
          <a:ln w="12700">
            <a:miter lim="400000"/>
          </a:ln>
        </p:spPr>
        <p:txBody>
          <a:bodyPr wrap="square" lIns="45718" rIns="45718">
            <a:spAutoFit/>
          </a:bodyPr>
          <a:lstStyle/>
          <a:p>
            <a:pPr algn="l">
              <a:lnSpc>
                <a:spcPct val="120000"/>
              </a:lnSpc>
              <a:defRPr sz="3000" b="1">
                <a:solidFill>
                  <a:srgbClr val="A01947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4000" dirty="0">
                <a:solidFill>
                  <a:srgbClr val="C00000"/>
                </a:solidFill>
              </a:rPr>
              <a:t>2.D</a:t>
            </a:r>
            <a:r>
              <a:rPr lang="en-US" sz="4000" dirty="0">
                <a:solidFill>
                  <a:srgbClr val="C00000"/>
                </a:solidFill>
              </a:rPr>
              <a:t>ate</a:t>
            </a:r>
            <a:endParaRPr lang="en-US" altLang="zh-CN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48" name="写法:"/>
          <p:cNvSpPr txBox="1"/>
          <p:nvPr/>
        </p:nvSpPr>
        <p:spPr>
          <a:xfrm>
            <a:off x="2331312" y="3861047"/>
            <a:ext cx="4356100" cy="1568450"/>
          </a:xfrm>
          <a:prstGeom prst="rect">
            <a:avLst/>
          </a:prstGeom>
          <a:ln w="12700">
            <a:miter lim="400000"/>
          </a:ln>
        </p:spPr>
        <p:txBody>
          <a:bodyPr wrap="square" lIns="45718" rIns="45718">
            <a:spAutoFit/>
          </a:bodyPr>
          <a:lstStyle/>
          <a:p>
            <a:pPr marL="342900" indent="-342900">
              <a:lnSpc>
                <a:spcPct val="120000"/>
              </a:lnSpc>
              <a:defRPr sz="2400">
                <a:solidFill>
                  <a:srgbClr val="A01947"/>
                </a:solidFill>
                <a:latin typeface="Hannotate SC Bold" panose="03000500000000000000" charset="-122"/>
                <a:ea typeface="Hannotate SC Bold" panose="03000500000000000000" charset="-122"/>
                <a:cs typeface="Hannotate SC Bold" panose="03000500000000000000" charset="-122"/>
                <a:sym typeface="Hannotate SC Bold" panose="03000500000000000000" charset="-122"/>
              </a:defRPr>
            </a:pPr>
            <a:r>
              <a:rPr lang="zh-CN" altLang="en-US" sz="20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书</a:t>
            </a:r>
            <a:r>
              <a:rPr sz="20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写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格式</a:t>
            </a:r>
            <a:r>
              <a:rPr sz="20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  </a:t>
            </a:r>
            <a:r>
              <a:rPr lang="en-US" sz="20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January 1</a:t>
            </a:r>
            <a:endParaRPr lang="en-US" sz="2000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>
              <a:lnSpc>
                <a:spcPct val="120000"/>
              </a:lnSpc>
              <a:defRPr sz="2400">
                <a:solidFill>
                  <a:srgbClr val="A01947"/>
                </a:solidFill>
                <a:latin typeface="Hannotate SC Bold" panose="03000500000000000000" charset="-122"/>
                <a:ea typeface="Hannotate SC Bold" panose="03000500000000000000" charset="-122"/>
                <a:cs typeface="Hannotate SC Bold" panose="03000500000000000000" charset="-122"/>
                <a:sym typeface="Hannotate SC Bold" panose="03000500000000000000" charset="-122"/>
              </a:defRPr>
            </a:pPr>
            <a:r>
              <a:rPr lang="en-US" sz="20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January 1st</a:t>
            </a:r>
            <a:endParaRPr lang="en-US" sz="2000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>
              <a:lnSpc>
                <a:spcPct val="120000"/>
              </a:lnSpc>
              <a:defRPr sz="2400">
                <a:solidFill>
                  <a:srgbClr val="A01947"/>
                </a:solidFill>
                <a:latin typeface="Hannotate SC Bold" panose="03000500000000000000" charset="-122"/>
                <a:ea typeface="Hannotate SC Bold" panose="03000500000000000000" charset="-122"/>
                <a:cs typeface="Hannotate SC Bold" panose="03000500000000000000" charset="-122"/>
                <a:sym typeface="Hannotate SC Bold" panose="03000500000000000000" charset="-122"/>
              </a:defRPr>
            </a:pPr>
            <a:r>
              <a:rPr lang="en-US" sz="20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</a:t>
            </a:r>
            <a:r>
              <a:rPr lang="en-US" sz="20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 January   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（推荐写法）</a:t>
            </a:r>
            <a:endParaRPr lang="en-US" sz="20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>
              <a:lnSpc>
                <a:spcPct val="120000"/>
              </a:lnSpc>
              <a:defRPr sz="2400">
                <a:solidFill>
                  <a:srgbClr val="A01947"/>
                </a:solidFill>
                <a:latin typeface="Hannotate SC Bold" panose="03000500000000000000" charset="-122"/>
                <a:ea typeface="Hannotate SC Bold" panose="03000500000000000000" charset="-122"/>
                <a:cs typeface="Hannotate SC Bold" panose="03000500000000000000" charset="-122"/>
                <a:sym typeface="Hannotate SC Bold" panose="03000500000000000000" charset="-122"/>
              </a:defRPr>
            </a:pPr>
            <a:r>
              <a:rPr lang="en-US" sz="20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1st January</a:t>
            </a:r>
            <a:endParaRPr lang="en-US" sz="2000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49" name="月份必须完整全拼!!!"/>
          <p:cNvSpPr txBox="1"/>
          <p:nvPr/>
        </p:nvSpPr>
        <p:spPr>
          <a:xfrm>
            <a:off x="7855040" y="3979456"/>
            <a:ext cx="3165476" cy="707390"/>
          </a:xfrm>
          <a:prstGeom prst="rect">
            <a:avLst/>
          </a:prstGeom>
          <a:ln w="12700">
            <a:miter lim="400000"/>
          </a:ln>
        </p:spPr>
        <p:txBody>
          <a:bodyPr lIns="45718" rIns="45718">
            <a:spAutoFit/>
          </a:bodyPr>
          <a:lstStyle/>
          <a:p>
            <a:pPr marL="342900" indent="-342900">
              <a:lnSpc>
                <a:spcPct val="150000"/>
              </a:lnSpc>
              <a:defRPr sz="2200">
                <a:latin typeface="HanziPen SC Bold" panose="03000300000000000000" charset="-122"/>
                <a:ea typeface="HanziPen SC Bold" panose="03000300000000000000" charset="-122"/>
                <a:cs typeface="HanziPen SC Bold" panose="03000300000000000000" charset="-122"/>
                <a:sym typeface="HanziPen SC Bold" panose="03000300000000000000" charset="-122"/>
              </a:defRPr>
            </a:pPr>
            <a:r>
              <a:rPr sz="2665" dirty="0" err="1"/>
              <a:t>月份必须</a:t>
            </a:r>
            <a:r>
              <a:rPr sz="2665" dirty="0" err="1">
                <a:solidFill>
                  <a:srgbClr val="FF2600"/>
                </a:solidFill>
              </a:rPr>
              <a:t>完整全拼</a:t>
            </a:r>
            <a:r>
              <a:rPr sz="2665" dirty="0">
                <a:solidFill>
                  <a:srgbClr val="FF2600"/>
                </a:solidFill>
              </a:rPr>
              <a:t>!!!</a:t>
            </a:r>
            <a:endParaRPr sz="2665" dirty="0">
              <a:solidFill>
                <a:srgbClr val="FF26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5360" y="457580"/>
            <a:ext cx="2304256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Numbers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4" name="表格 43008"/>
          <p:cNvGraphicFramePr/>
          <p:nvPr>
            <p:custDataLst>
              <p:tags r:id="rId1"/>
            </p:custDataLst>
          </p:nvPr>
        </p:nvGraphicFramePr>
        <p:xfrm>
          <a:off x="1415480" y="2492897"/>
          <a:ext cx="4522470" cy="3488055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261235"/>
                <a:gridCol w="2261235"/>
              </a:tblGrid>
              <a:tr h="3488055">
                <a:tc>
                  <a:txBody>
                    <a:bodyPr/>
                    <a:lstStyle/>
                    <a:p>
                      <a:pPr algn="just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January</a:t>
                      </a:r>
                      <a:endParaRPr sz="3065" b="1" dirty="0"/>
                    </a:p>
                    <a:p>
                      <a:pPr algn="l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February</a:t>
                      </a:r>
                      <a:endParaRPr sz="3065" b="1" dirty="0"/>
                    </a:p>
                    <a:p>
                      <a:pPr algn="l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March</a:t>
                      </a:r>
                      <a:endParaRPr sz="3065" b="1" dirty="0"/>
                    </a:p>
                    <a:p>
                      <a:pPr algn="l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April </a:t>
                      </a:r>
                      <a:endParaRPr sz="3065" b="1" dirty="0"/>
                    </a:p>
                    <a:p>
                      <a:pPr algn="l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May </a:t>
                      </a:r>
                      <a:endParaRPr sz="3065" b="1" dirty="0"/>
                    </a:p>
                    <a:p>
                      <a:pPr algn="l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June</a:t>
                      </a:r>
                      <a:endParaRPr sz="3065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2" marR="45722" marT="45722" marB="45722" horzOverflow="overflow"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July</a:t>
                      </a:r>
                      <a:endParaRPr sz="3065" b="1" dirty="0"/>
                    </a:p>
                    <a:p>
                      <a:pPr algn="l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August</a:t>
                      </a:r>
                      <a:endParaRPr sz="3065" b="1" dirty="0"/>
                    </a:p>
                    <a:p>
                      <a:pPr algn="l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September</a:t>
                      </a:r>
                      <a:endParaRPr sz="3065" b="1" dirty="0"/>
                    </a:p>
                    <a:p>
                      <a:pPr algn="l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October</a:t>
                      </a:r>
                      <a:endParaRPr sz="3065" b="1" dirty="0"/>
                    </a:p>
                    <a:p>
                      <a:pPr algn="l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November </a:t>
                      </a:r>
                      <a:endParaRPr sz="3065" b="1" dirty="0"/>
                    </a:p>
                    <a:p>
                      <a:pPr algn="l">
                        <a:spcBef>
                          <a:spcPts val="700"/>
                        </a:spcBef>
                        <a:defRPr sz="3000" b="1">
                          <a:latin typeface="Comic Sans MS" panose="030F0702030302020204"/>
                          <a:ea typeface="Comic Sans MS" panose="030F0702030302020204"/>
                          <a:cs typeface="Comic Sans MS" panose="030F0702030302020204"/>
                          <a:sym typeface="Comic Sans MS" panose="030F0702030302020204"/>
                        </a:defRPr>
                      </a:pPr>
                      <a:r>
                        <a:rPr sz="3065" b="1" dirty="0"/>
                        <a:t>December</a:t>
                      </a:r>
                      <a:endParaRPr sz="3065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2" marR="45722" marT="45722" marB="45722" horzOverflow="overflow"/>
                </a:tc>
              </a:tr>
            </a:tbl>
          </a:graphicData>
        </a:graphic>
      </p:graphicFrame>
      <p:sp>
        <p:nvSpPr>
          <p:cNvPr id="655" name="Text Box 6"/>
          <p:cNvSpPr txBox="1"/>
          <p:nvPr/>
        </p:nvSpPr>
        <p:spPr>
          <a:xfrm>
            <a:off x="5159896" y="719775"/>
            <a:ext cx="2383155" cy="645160"/>
          </a:xfrm>
          <a:prstGeom prst="rect">
            <a:avLst/>
          </a:prstGeom>
          <a:ln w="12700">
            <a:miter lim="400000"/>
          </a:ln>
        </p:spPr>
        <p:txBody>
          <a:bodyPr wrap="none" lIns="45718" rIns="45718">
            <a:spAutoFit/>
          </a:bodyPr>
          <a:lstStyle>
            <a:lvl1pPr>
              <a:defRPr sz="3600" b="1">
                <a:solidFill>
                  <a:srgbClr val="FF505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lvl1pPr>
          </a:lstStyle>
          <a:p>
            <a:r>
              <a:rPr dirty="0"/>
              <a:t>12 months</a:t>
            </a:r>
            <a:endParaRPr dirty="0"/>
          </a:p>
        </p:txBody>
      </p:sp>
      <p:pic>
        <p:nvPicPr>
          <p:cNvPr id="656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4272" y="2517753"/>
            <a:ext cx="2536827" cy="288448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" name="文本框 5"/>
          <p:cNvSpPr txBox="1"/>
          <p:nvPr/>
        </p:nvSpPr>
        <p:spPr>
          <a:xfrm>
            <a:off x="335359" y="457580"/>
            <a:ext cx="2145081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Numbers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08405" y="526343"/>
            <a:ext cx="3362325" cy="132588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剑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18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题型分布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标题 1"/>
          <p:cNvSpPr>
            <a:spLocks noGrp="1"/>
          </p:cNvSpPr>
          <p:nvPr/>
        </p:nvSpPr>
        <p:spPr>
          <a:xfrm>
            <a:off x="7172493" y="526343"/>
            <a:ext cx="4707891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剑</a:t>
            </a:r>
            <a:r>
              <a:rPr lang="en-US" altLang="zh-CN" sz="3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10-17</a:t>
            </a:r>
            <a:r>
              <a:rPr lang="zh-CN" altLang="en-US" sz="3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题型分布</a:t>
            </a:r>
            <a:endParaRPr lang="zh-CN" altLang="en-US" sz="3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 descr="企业微信截图_b23d29b8-7f7a-49ce-84b5-d9f9ad0fa69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885" y="2000249"/>
            <a:ext cx="4516755" cy="3577591"/>
          </a:xfrm>
          <a:prstGeom prst="rect">
            <a:avLst/>
          </a:prstGeom>
        </p:spPr>
      </p:pic>
      <p:pic>
        <p:nvPicPr>
          <p:cNvPr id="7" name="图片 6" descr="企业微信截图_fef72dbc-1720-45f1-a08e-2f1494c3e31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1151" y="2000251"/>
            <a:ext cx="4861560" cy="35769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Rectangle 2"/>
          <p:cNvSpPr txBox="1">
            <a:spLocks noGrp="1"/>
          </p:cNvSpPr>
          <p:nvPr>
            <p:ph type="title" idx="4294967295"/>
          </p:nvPr>
        </p:nvSpPr>
        <p:spPr>
          <a:xfrm>
            <a:off x="5475156" y="551535"/>
            <a:ext cx="1800201" cy="1143001"/>
          </a:xfrm>
          <a:prstGeom prst="rect">
            <a:avLst/>
          </a:prstGeom>
        </p:spPr>
        <p:txBody>
          <a:bodyPr/>
          <a:lstStyle>
            <a:lvl1pPr algn="l">
              <a:defRPr sz="3600">
                <a:solidFill>
                  <a:srgbClr val="FF505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lvl1pPr>
          </a:lstStyle>
          <a:p>
            <a:r>
              <a:rPr lang="en-US" dirty="0"/>
              <a:t>week</a:t>
            </a:r>
            <a:endParaRPr dirty="0"/>
          </a:p>
        </p:txBody>
      </p:sp>
      <p:sp>
        <p:nvSpPr>
          <p:cNvPr id="661" name="Rectangle 4"/>
          <p:cNvSpPr txBox="1"/>
          <p:nvPr/>
        </p:nvSpPr>
        <p:spPr>
          <a:xfrm>
            <a:off x="5087937" y="1917700"/>
            <a:ext cx="4429127" cy="1014730"/>
          </a:xfrm>
          <a:prstGeom prst="rect">
            <a:avLst/>
          </a:prstGeom>
          <a:ln w="12700">
            <a:miter lim="400000"/>
          </a:ln>
        </p:spPr>
        <p:txBody>
          <a:bodyPr lIns="45718" rIns="45718">
            <a:spAutoFit/>
          </a:bodyPr>
          <a:lstStyle>
            <a:lvl1pPr marL="342900" indent="-342900">
              <a:spcBef>
                <a:spcPts val="700"/>
              </a:spcBef>
              <a:defRPr sz="30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lvl1pPr>
          </a:lstStyle>
          <a:p>
            <a:br/>
          </a:p>
        </p:txBody>
      </p:sp>
      <p:pic>
        <p:nvPicPr>
          <p:cNvPr id="662" name="图片 1" descr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75920" y="2425065"/>
            <a:ext cx="6187440" cy="337185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" name="文本框 5"/>
          <p:cNvSpPr txBox="1"/>
          <p:nvPr/>
        </p:nvSpPr>
        <p:spPr>
          <a:xfrm>
            <a:off x="335359" y="457580"/>
            <a:ext cx="2046985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Numbers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3" y="2121021"/>
            <a:ext cx="3078747" cy="38651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lephone number…"/>
          <p:cNvSpPr txBox="1"/>
          <p:nvPr/>
        </p:nvSpPr>
        <p:spPr>
          <a:xfrm>
            <a:off x="1533525" y="1628776"/>
            <a:ext cx="9088755" cy="2184400"/>
          </a:xfrm>
          <a:prstGeom prst="rect">
            <a:avLst/>
          </a:prstGeom>
          <a:ln w="12700">
            <a:miter lim="400000"/>
          </a:ln>
        </p:spPr>
        <p:txBody>
          <a:bodyPr wrap="square" lIns="45718" rIns="45718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defRPr sz="2300">
                <a:solidFill>
                  <a:srgbClr val="D11F02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3065" b="1" dirty="0"/>
              <a:t>3.t</a:t>
            </a:r>
            <a:r>
              <a:rPr sz="3065" b="1" dirty="0"/>
              <a:t>elephone number</a:t>
            </a:r>
            <a:endParaRPr sz="3065" b="1" dirty="0"/>
          </a:p>
          <a:p>
            <a:pPr marR="342900" algn="just" defTabSz="200025">
              <a:lnSpc>
                <a:spcPct val="150000"/>
              </a:lnSpc>
              <a:defRPr sz="23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1) 0的读法：</a:t>
            </a:r>
            <a:r>
              <a:rPr sz="20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zero, oh</a:t>
            </a:r>
            <a:endParaRPr sz="20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R="342900" algn="just" defTabSz="200025">
              <a:lnSpc>
                <a:spcPct val="150000"/>
              </a:lnSpc>
              <a:defRPr sz="23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2)两个相同数字或三个相同的数字可以用</a:t>
            </a:r>
            <a:r>
              <a:rPr sz="20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double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sz="20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triple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来代替</a:t>
            </a:r>
            <a:endParaRPr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R="342900" algn="just" defTabSz="200025">
              <a:lnSpc>
                <a:spcPct val="150000"/>
              </a:lnSpc>
              <a:defRPr sz="23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eg. 9737333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88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nine seven three seven triple three 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double eight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endParaRPr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8453" y="332656"/>
            <a:ext cx="2384028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Numbers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9ab93fd3c18e5c078458eb10546ee5cc.jpg" descr="9ab93fd3c18e5c078458eb10546ee5cc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61055" y="1530667"/>
            <a:ext cx="3968407" cy="19842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4" name="货币money…"/>
          <p:cNvSpPr txBox="1"/>
          <p:nvPr/>
        </p:nvSpPr>
        <p:spPr>
          <a:xfrm>
            <a:off x="983432" y="3703548"/>
            <a:ext cx="4698365" cy="1583690"/>
          </a:xfrm>
          <a:prstGeom prst="rect">
            <a:avLst/>
          </a:prstGeom>
          <a:ln w="12700">
            <a:miter lim="400000"/>
          </a:ln>
        </p:spPr>
        <p:txBody>
          <a:bodyPr wrap="square" lIns="45718" rIns="45718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defRPr sz="2300" b="1">
                <a:solidFill>
                  <a:srgbClr val="D11F02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1800" dirty="0"/>
              <a:t>4.Price</a:t>
            </a:r>
            <a:r>
              <a:rPr sz="1800" dirty="0"/>
              <a:t> </a:t>
            </a:r>
            <a:endParaRPr sz="1800" dirty="0"/>
          </a:p>
          <a:p>
            <a:pPr>
              <a:lnSpc>
                <a:spcPts val="2100"/>
              </a:lnSpc>
              <a:spcBef>
                <a:spcPts val="600"/>
              </a:spcBef>
              <a:defRPr sz="20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1800" b="1" dirty="0"/>
              <a:t>￡</a:t>
            </a:r>
            <a:r>
              <a:rPr sz="1800" dirty="0"/>
              <a:t>pound </a:t>
            </a:r>
            <a:r>
              <a:rPr sz="1800" dirty="0" err="1"/>
              <a:t>英镑</a:t>
            </a:r>
            <a:r>
              <a:rPr sz="1800" dirty="0"/>
              <a:t>  </a:t>
            </a:r>
            <a:r>
              <a:rPr sz="1800" dirty="0" err="1"/>
              <a:t>penny便士</a:t>
            </a:r>
            <a:r>
              <a:rPr sz="1800" dirty="0"/>
              <a:t>(</a:t>
            </a:r>
            <a:r>
              <a:rPr sz="1800" dirty="0" err="1"/>
              <a:t>复数pence</a:t>
            </a:r>
            <a:r>
              <a:rPr sz="1800" dirty="0"/>
              <a:t>) </a:t>
            </a:r>
            <a:endParaRPr sz="1800" dirty="0"/>
          </a:p>
          <a:p>
            <a:pPr>
              <a:lnSpc>
                <a:spcPts val="2100"/>
              </a:lnSpc>
              <a:spcBef>
                <a:spcPts val="600"/>
              </a:spcBef>
              <a:defRPr sz="20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1800" dirty="0"/>
              <a:t> </a:t>
            </a:r>
            <a:r>
              <a:rPr sz="1800" dirty="0"/>
              <a:t>$ dollar (</a:t>
            </a:r>
            <a:r>
              <a:rPr sz="1800" dirty="0" err="1"/>
              <a:t>美、澳、加</a:t>
            </a:r>
            <a:r>
              <a:rPr sz="1800" dirty="0"/>
              <a:t>)元   cent 分</a:t>
            </a:r>
            <a:endParaRPr sz="1800" dirty="0"/>
          </a:p>
          <a:p>
            <a:pPr marR="342900" algn="just" defTabSz="200025">
              <a:lnSpc>
                <a:spcPts val="2100"/>
              </a:lnSpc>
              <a:defRPr sz="20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1800" dirty="0"/>
              <a:t> </a:t>
            </a:r>
            <a:r>
              <a:rPr sz="1800" dirty="0"/>
              <a:t>€ euro </a:t>
            </a:r>
            <a:r>
              <a:rPr sz="1800" dirty="0" err="1"/>
              <a:t>欧元</a:t>
            </a:r>
            <a:r>
              <a:rPr sz="1800" dirty="0"/>
              <a:t>   cent 分</a:t>
            </a:r>
            <a:endParaRPr sz="1800" dirty="0"/>
          </a:p>
        </p:txBody>
      </p:sp>
      <p:pic>
        <p:nvPicPr>
          <p:cNvPr id="65" name="c8e15f98fb15e01a2f3cb9615b871717.png" descr="c8e15f98fb15e01a2f3cb9615b8717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2608" y="1459376"/>
            <a:ext cx="3469640" cy="20554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6" name="e6befa227137bc0a2f1d196ee919ad30.jpg" descr="e6befa227137bc0a2f1d196ee919ad3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172" y="1412776"/>
            <a:ext cx="3790776" cy="21020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文本框 1"/>
          <p:cNvSpPr txBox="1"/>
          <p:nvPr/>
        </p:nvSpPr>
        <p:spPr>
          <a:xfrm>
            <a:off x="5951985" y="4365104"/>
            <a:ext cx="5812155" cy="899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R="342900" algn="just" defTabSz="200025">
              <a:lnSpc>
                <a:spcPts val="2100"/>
              </a:lnSpc>
              <a:defRPr sz="20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1800" b="1" dirty="0">
                <a:sym typeface="+mn-ea"/>
              </a:rPr>
              <a:t>￡</a:t>
            </a:r>
            <a:r>
              <a:rPr sz="1800" dirty="0">
                <a:sym typeface="+mn-ea"/>
              </a:rPr>
              <a:t>5.99</a:t>
            </a:r>
            <a:endParaRPr sz="1800" dirty="0">
              <a:sym typeface="+mn-ea"/>
            </a:endParaRPr>
          </a:p>
          <a:p>
            <a:pPr marR="342900" algn="just" defTabSz="200025">
              <a:lnSpc>
                <a:spcPts val="2100"/>
              </a:lnSpc>
              <a:defRPr sz="20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1800" dirty="0">
                <a:sym typeface="+mn-ea"/>
              </a:rPr>
              <a:t>€7.25</a:t>
            </a:r>
            <a:endParaRPr sz="1800" dirty="0">
              <a:sym typeface="+mn-ea"/>
            </a:endParaRPr>
          </a:p>
          <a:p>
            <a:pPr marR="342900" algn="just" defTabSz="200025">
              <a:lnSpc>
                <a:spcPts val="2100"/>
              </a:lnSpc>
              <a:defRPr sz="20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1800" dirty="0">
                <a:sym typeface="+mn-ea"/>
              </a:rPr>
              <a:t>$8.60</a:t>
            </a:r>
            <a:endParaRPr lang="zh-CN" altLang="en-US" sz="1800" dirty="0"/>
          </a:p>
        </p:txBody>
      </p:sp>
      <p:sp>
        <p:nvSpPr>
          <p:cNvPr id="7" name="文本框 6"/>
          <p:cNvSpPr txBox="1"/>
          <p:nvPr/>
        </p:nvSpPr>
        <p:spPr>
          <a:xfrm>
            <a:off x="335359" y="457580"/>
            <a:ext cx="2145081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Numbers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176120" y="4365104"/>
            <a:ext cx="26282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ym typeface="+mn-ea"/>
              </a:rPr>
              <a:t>five pounds ninety-nine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7163759" y="4752827"/>
            <a:ext cx="295232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ym typeface="+mn-ea"/>
              </a:rPr>
              <a:t>seven euros twenty-five 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7163759" y="5164172"/>
            <a:ext cx="216888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ym typeface="+mn-ea"/>
              </a:rPr>
              <a:t>eight dollars sixty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en与ty区别…"/>
          <p:cNvSpPr txBox="1"/>
          <p:nvPr/>
        </p:nvSpPr>
        <p:spPr>
          <a:xfrm>
            <a:off x="1862187" y="1429397"/>
            <a:ext cx="8092440" cy="1504950"/>
          </a:xfrm>
          <a:prstGeom prst="rect">
            <a:avLst/>
          </a:prstGeom>
          <a:ln w="12700">
            <a:miter lim="400000"/>
          </a:ln>
        </p:spPr>
        <p:txBody>
          <a:bodyPr lIns="45718" rIns="45718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defRPr sz="2300" b="1">
                <a:solidFill>
                  <a:srgbClr val="D11F02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3065" dirty="0" err="1"/>
              <a:t>5.teen与ty区别</a:t>
            </a:r>
            <a:endParaRPr lang="en-US" altLang="zh-CN" sz="3065" dirty="0"/>
          </a:p>
          <a:p>
            <a:pPr>
              <a:lnSpc>
                <a:spcPct val="130000"/>
              </a:lnSpc>
            </a:pP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 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重音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,thirteen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的重音在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“teen”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而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thirty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en-US" altLang="zh-CN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thir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;</a:t>
            </a:r>
            <a:endParaRPr lang="en-US" altLang="zh-CN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第二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长短音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,teen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发长音的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/</a:t>
            </a:r>
            <a:r>
              <a:rPr lang="en-US" altLang="zh-CN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:/,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而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ty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是短音的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/</a:t>
            </a:r>
            <a:r>
              <a:rPr lang="en-US" altLang="zh-CN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/; </a:t>
            </a:r>
            <a:endParaRPr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6" name="百分比%…"/>
          <p:cNvSpPr txBox="1"/>
          <p:nvPr/>
        </p:nvSpPr>
        <p:spPr>
          <a:xfrm>
            <a:off x="1893461" y="3573017"/>
            <a:ext cx="6498587" cy="1282700"/>
          </a:xfrm>
          <a:prstGeom prst="rect">
            <a:avLst/>
          </a:prstGeom>
          <a:ln w="12700">
            <a:miter lim="400000"/>
          </a:ln>
        </p:spPr>
        <p:txBody>
          <a:bodyPr lIns="45718" rIns="45718">
            <a:sp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  <a:defRPr sz="2200" b="1">
                <a:solidFill>
                  <a:srgbClr val="D11F02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2935" dirty="0"/>
              <a:t>6.</a:t>
            </a:r>
            <a:r>
              <a:rPr sz="2935" dirty="0"/>
              <a:t>百分比%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读作percent常与by连用  </a:t>
            </a:r>
            <a:endParaRPr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R="342900" algn="just" defTabSz="200025">
              <a:lnSpc>
                <a:spcPct val="110000"/>
              </a:lnSpc>
              <a:defRPr sz="21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Its output of cotton went up by 20%</a:t>
            </a:r>
            <a:endParaRPr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457200" indent="-457200">
              <a:lnSpc>
                <a:spcPct val="110000"/>
              </a:lnSpc>
              <a:defRPr sz="21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fift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y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percent  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书写格式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 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50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% </a:t>
            </a: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endParaRPr sz="1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5359" y="457580"/>
            <a:ext cx="2075012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Numbers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lephone number…"/>
          <p:cNvSpPr txBox="1"/>
          <p:nvPr/>
        </p:nvSpPr>
        <p:spPr>
          <a:xfrm>
            <a:off x="695325" y="1720215"/>
            <a:ext cx="4912360" cy="3507740"/>
          </a:xfrm>
          <a:prstGeom prst="rect">
            <a:avLst/>
          </a:prstGeom>
          <a:ln w="12700">
            <a:miter lim="400000"/>
          </a:ln>
        </p:spPr>
        <p:txBody>
          <a:bodyPr wrap="square" lIns="45718" rIns="45718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defRPr sz="2300">
                <a:solidFill>
                  <a:srgbClr val="D11F02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2800" b="1" dirty="0"/>
              <a:t>7.</a:t>
            </a:r>
            <a:r>
              <a:rPr lang="zh-CN" altLang="en-US" sz="2800" b="1" dirty="0"/>
              <a:t>数字与字母组合</a:t>
            </a:r>
            <a:endParaRPr lang="zh-CN" altLang="en-US" sz="2800" b="1" dirty="0"/>
          </a:p>
          <a:p>
            <a:pPr marL="386080" indent="-386080">
              <a:lnSpc>
                <a:spcPct val="150000"/>
              </a:lnSpc>
              <a:defRPr sz="20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Passport number</a:t>
            </a: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宋体" panose="02010600030101010101" pitchFamily="2" charset="-122"/>
              </a:rPr>
              <a:t> 护照号码</a:t>
            </a:r>
            <a:endParaRPr sz="1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宋体" panose="02010600030101010101" pitchFamily="2" charset="-122"/>
            </a:endParaRPr>
          </a:p>
          <a:p>
            <a:pPr marL="386080" indent="-386080">
              <a:lnSpc>
                <a:spcPct val="150000"/>
              </a:lnSpc>
              <a:defRPr sz="200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defRPr>
            </a:pPr>
            <a:r>
              <a:rPr lang="en-US"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宋体" panose="02010600030101010101" pitchFamily="2" charset="-122"/>
              </a:rPr>
              <a:t>post code </a:t>
            </a:r>
            <a:r>
              <a:rPr lang="zh-CN" altLang="en-US"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宋体" panose="02010600030101010101" pitchFamily="2" charset="-122"/>
              </a:rPr>
              <a:t>邮政编码</a:t>
            </a:r>
            <a:endParaRPr sz="1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宋体" panose="02010600030101010101" pitchFamily="2" charset="-122"/>
            </a:endParaRPr>
          </a:p>
          <a:p>
            <a:pPr marL="386080" indent="-386080">
              <a:lnSpc>
                <a:spcPct val="150000"/>
              </a:lnSpc>
              <a:defRPr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omic Sans MS" panose="030F0702030302020204"/>
              </a:rPr>
              <a:t>Flight number</a:t>
            </a: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航班号 </a:t>
            </a:r>
            <a:endParaRPr sz="1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86080" indent="-386080">
              <a:lnSpc>
                <a:spcPct val="150000"/>
              </a:lnSpc>
              <a:defRPr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omic Sans MS" panose="030F0702030302020204"/>
              </a:rPr>
              <a:t>Reference number</a:t>
            </a: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参考号码</a:t>
            </a:r>
            <a:endParaRPr sz="1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86080" indent="-386080">
              <a:lnSpc>
                <a:spcPct val="150000"/>
              </a:lnSpc>
              <a:defRPr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omic Sans MS" panose="030F0702030302020204"/>
              </a:rPr>
              <a:t>Student number</a:t>
            </a: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学生证号码</a:t>
            </a:r>
            <a:endParaRPr sz="1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86080" indent="-386080">
              <a:lnSpc>
                <a:spcPct val="150000"/>
              </a:lnSpc>
              <a:defRPr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omic Sans MS" panose="030F0702030302020204"/>
              </a:rPr>
              <a:t>Driver</a:t>
            </a:r>
            <a:r>
              <a:rPr lang="en-US"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omic Sans MS" panose="030F0702030302020204"/>
              </a:rPr>
              <a:t>'</a:t>
            </a: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omic Sans MS" panose="030F0702030302020204"/>
              </a:rPr>
              <a:t>s license number</a:t>
            </a: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驾驶执照号码</a:t>
            </a:r>
            <a:r>
              <a:rPr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endParaRPr lang="en-US" sz="1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5359" y="457580"/>
            <a:ext cx="2565495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Numbers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63129" y="1042671"/>
            <a:ext cx="4319271" cy="57016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文本框 3"/>
          <p:cNvSpPr txBox="1"/>
          <p:nvPr/>
        </p:nvSpPr>
        <p:spPr>
          <a:xfrm>
            <a:off x="574565" y="5745655"/>
            <a:ext cx="618358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</a:rPr>
              <a:t>字母数字组合时，</a:t>
            </a:r>
            <a:r>
              <a:rPr lang="en-CA" altLang="zh-CN" sz="2400" b="1" dirty="0">
                <a:solidFill>
                  <a:srgbClr val="FF0000"/>
                </a:solidFill>
              </a:rPr>
              <a:t>0</a:t>
            </a:r>
            <a:r>
              <a:rPr lang="zh-CN" altLang="en-US" sz="2400" b="1" dirty="0">
                <a:solidFill>
                  <a:srgbClr val="FF0000"/>
                </a:solidFill>
              </a:rPr>
              <a:t>会念</a:t>
            </a:r>
            <a:r>
              <a:rPr lang="en-CA" altLang="zh-CN" sz="2400" b="1" dirty="0">
                <a:solidFill>
                  <a:srgbClr val="FF0000"/>
                </a:solidFill>
              </a:rPr>
              <a:t>zero</a:t>
            </a:r>
            <a:r>
              <a:rPr lang="zh-CN" altLang="en-US" sz="2400" b="1" dirty="0">
                <a:solidFill>
                  <a:srgbClr val="FF0000"/>
                </a:solidFill>
              </a:rPr>
              <a:t>，以区分字母</a:t>
            </a:r>
            <a:r>
              <a:rPr lang="en-US" altLang="zh-CN" sz="2400" b="1" dirty="0">
                <a:solidFill>
                  <a:srgbClr val="FF0000"/>
                </a:solidFill>
              </a:rPr>
              <a:t>O</a:t>
            </a:r>
            <a:endParaRPr lang="en-CA" sz="24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标题 1"/>
          <p:cNvSpPr>
            <a:spLocks noGrp="1"/>
          </p:cNvSpPr>
          <p:nvPr>
            <p:ph type="title"/>
          </p:nvPr>
        </p:nvSpPr>
        <p:spPr>
          <a:xfrm>
            <a:off x="609600" y="761684"/>
            <a:ext cx="10972800" cy="1143000"/>
          </a:xfrm>
        </p:spPr>
        <p:txBody>
          <a:bodyPr vert="horz" wrap="square" lIns="91440" tIns="45720" rIns="91440" bIns="45720" anchor="ctr"/>
          <a:lstStyle/>
          <a:p>
            <a:r>
              <a:rPr lang="en-US" altLang="zh-CN" dirty="0">
                <a:solidFill>
                  <a:srgbClr val="558ED5"/>
                </a:solidFill>
                <a:latin typeface="+mn-lt"/>
              </a:rPr>
              <a:t>Homework</a:t>
            </a:r>
            <a:endParaRPr lang="en-US" altLang="zh-CN" dirty="0">
              <a:solidFill>
                <a:srgbClr val="558ED5"/>
              </a:solidFill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2310" y="2331085"/>
            <a:ext cx="10972800" cy="3319780"/>
          </a:xfrm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单词作业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：听力场景词汇 住宿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交通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医疗类听写</a:t>
            </a:r>
            <a:endParaRPr lang="zh-CN" altLang="en-US" sz="3200" b="1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听力练习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：</a:t>
            </a:r>
            <a:endParaRPr kumimoji="0" lang="en-US" altLang="zh-CN" sz="3200" b="1" i="0" u="none" strike="noStrike" kern="0" cap="none" spc="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楷体" panose="02010609060101010101" charset="-122"/>
              <a:ea typeface="楷体" panose="02010609060101010101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3200" b="1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1.</a:t>
            </a:r>
            <a:r>
              <a:rPr kumimoji="0" lang="zh-CN" altLang="en-US" sz="3200" b="1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剑桥真题</a:t>
            </a:r>
            <a:r>
              <a:rPr kumimoji="0" lang="en-US" altLang="zh-CN" sz="3200" b="1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-- </a:t>
            </a:r>
            <a:endParaRPr kumimoji="0" lang="en-US" altLang="zh-CN" sz="3200" b="1" i="0" u="none" strike="noStrike" kern="0" cap="none" spc="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楷体" panose="02010609060101010101" charset="-122"/>
              <a:ea typeface="楷体" panose="02010609060101010101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3200" b="1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    5-4-1,8-2-1, 8-3-1,10-2-1</a:t>
            </a:r>
            <a:endParaRPr kumimoji="0" lang="en-US" altLang="zh-CN" sz="3200" b="1" i="0" u="none" strike="noStrike" kern="0" cap="none" spc="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楷体" panose="02010609060101010101" charset="-122"/>
              <a:ea typeface="楷体" panose="02010609060101010101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3200" b="1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   </a:t>
            </a:r>
            <a:endParaRPr kumimoji="0" lang="en-US" altLang="zh-CN" sz="3200" b="1" i="0" u="none" strike="noStrike" kern="0" cap="none" spc="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楷体" panose="02010609060101010101" charset="-122"/>
              <a:ea typeface="楷体" panose="02010609060101010101" charset="-122"/>
              <a:cs typeface="+mn-cs"/>
            </a:endParaRPr>
          </a:p>
        </p:txBody>
      </p:sp>
    </p:spTree>
  </p:cSld>
  <p:clrMapOvr>
    <a:masterClrMapping/>
  </p:clrMapOvr>
  <p:transition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337" y="2364967"/>
            <a:ext cx="4373147" cy="30689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856" y="1916831"/>
            <a:ext cx="3600400" cy="37095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92344" y="1988840"/>
            <a:ext cx="2664296" cy="37193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文本框 4"/>
          <p:cNvSpPr txBox="1"/>
          <p:nvPr/>
        </p:nvSpPr>
        <p:spPr>
          <a:xfrm>
            <a:off x="289685" y="404664"/>
            <a:ext cx="1629851" cy="58356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spcBef>
                <a:spcPts val="750"/>
              </a:spcBef>
              <a:buSzPct val="100000"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Sources</a:t>
            </a:r>
            <a:endParaRPr lang="en-US" altLang="zh-CN" sz="3200" b="1" kern="0" dirty="0">
              <a:solidFill>
                <a:prstClr val="black"/>
              </a:solidFill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文本框 2"/>
          <p:cNvSpPr txBox="1"/>
          <p:nvPr/>
        </p:nvSpPr>
        <p:spPr>
          <a:xfrm>
            <a:off x="451945" y="429041"/>
            <a:ext cx="8597463" cy="1242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735" b="1" dirty="0">
                <a:solidFill>
                  <a:srgbClr val="0070C0"/>
                </a:solidFill>
              </a:rPr>
              <a:t>怎么样练习精听？   答案句四步精听法</a:t>
            </a:r>
            <a:endParaRPr lang="zh-CN" altLang="en-US" sz="3735" b="1" dirty="0">
              <a:solidFill>
                <a:srgbClr val="0070C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51945" y="1797269"/>
            <a:ext cx="11582400" cy="2555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665" b="1" dirty="0">
                <a:solidFill>
                  <a:srgbClr val="00B050"/>
                </a:solidFill>
              </a:rPr>
              <a:t>尽量</a:t>
            </a:r>
            <a:r>
              <a:rPr lang="zh-CN" altLang="en-US" sz="2665" b="1" dirty="0">
                <a:solidFill>
                  <a:srgbClr val="FF0000"/>
                </a:solidFill>
              </a:rPr>
              <a:t>写出</a:t>
            </a:r>
            <a:r>
              <a:rPr lang="en-US" altLang="zh-CN" sz="2665" b="1" dirty="0">
                <a:solidFill>
                  <a:srgbClr val="FF0000"/>
                </a:solidFill>
              </a:rPr>
              <a:t>/</a:t>
            </a:r>
            <a:r>
              <a:rPr lang="zh-CN" altLang="en-US" sz="2665" b="1" dirty="0">
                <a:solidFill>
                  <a:srgbClr val="FF0000"/>
                </a:solidFill>
              </a:rPr>
              <a:t>复述</a:t>
            </a:r>
            <a:r>
              <a:rPr lang="zh-CN" altLang="en-US" sz="2665" b="1" dirty="0">
                <a:solidFill>
                  <a:srgbClr val="00B050"/>
                </a:solidFill>
              </a:rPr>
              <a:t>听到的内容</a:t>
            </a:r>
            <a:endParaRPr lang="en-US" altLang="zh-CN" sz="2665" b="1" dirty="0">
              <a:solidFill>
                <a:srgbClr val="00B050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665" b="1" dirty="0">
                <a:solidFill>
                  <a:srgbClr val="00B050"/>
                </a:solidFill>
              </a:rPr>
              <a:t>再听</a:t>
            </a:r>
            <a:r>
              <a:rPr lang="en-US" altLang="zh-CN" sz="2665" b="1" dirty="0">
                <a:solidFill>
                  <a:srgbClr val="FF0000"/>
                </a:solidFill>
              </a:rPr>
              <a:t>1-2</a:t>
            </a:r>
            <a:r>
              <a:rPr lang="zh-CN" altLang="en-US" sz="2665" b="1" dirty="0">
                <a:solidFill>
                  <a:srgbClr val="00B050"/>
                </a:solidFill>
              </a:rPr>
              <a:t>遍，补充剩下的内容</a:t>
            </a:r>
            <a:endParaRPr lang="en-US" altLang="zh-CN" sz="2665" b="1" dirty="0">
              <a:solidFill>
                <a:srgbClr val="00B050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665" b="1" dirty="0">
                <a:solidFill>
                  <a:srgbClr val="00B050"/>
                </a:solidFill>
              </a:rPr>
              <a:t>对照</a:t>
            </a:r>
            <a:r>
              <a:rPr lang="zh-CN" altLang="en-US" sz="2665" b="1" dirty="0">
                <a:solidFill>
                  <a:srgbClr val="FF0000"/>
                </a:solidFill>
              </a:rPr>
              <a:t>原文</a:t>
            </a:r>
            <a:r>
              <a:rPr lang="zh-CN" altLang="en-US" sz="2665" b="1" dirty="0">
                <a:solidFill>
                  <a:srgbClr val="00B050"/>
                </a:solidFill>
              </a:rPr>
              <a:t>，找到理解的</a:t>
            </a:r>
            <a:r>
              <a:rPr lang="zh-CN" altLang="en-US" sz="2665" b="1" dirty="0">
                <a:solidFill>
                  <a:srgbClr val="FF0000"/>
                </a:solidFill>
              </a:rPr>
              <a:t>断点</a:t>
            </a:r>
            <a:r>
              <a:rPr lang="zh-CN" altLang="en-US" sz="2665" b="1" dirty="0">
                <a:solidFill>
                  <a:srgbClr val="00B050"/>
                </a:solidFill>
              </a:rPr>
              <a:t>（生词，词汇发音不熟，连读吞音等语音现象）</a:t>
            </a:r>
            <a:endParaRPr lang="en-US" altLang="zh-CN" sz="2665" b="1" dirty="0">
              <a:solidFill>
                <a:srgbClr val="00B050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665" b="1" dirty="0">
                <a:solidFill>
                  <a:srgbClr val="00B050"/>
                </a:solidFill>
              </a:rPr>
              <a:t>放下原文，尝试再</a:t>
            </a:r>
            <a:r>
              <a:rPr lang="zh-CN" altLang="en-US" sz="2665" b="1" dirty="0">
                <a:solidFill>
                  <a:srgbClr val="FF0000"/>
                </a:solidFill>
              </a:rPr>
              <a:t>听</a:t>
            </a:r>
            <a:r>
              <a:rPr lang="zh-CN" altLang="en-US" sz="2665" b="1" dirty="0">
                <a:solidFill>
                  <a:srgbClr val="00B050"/>
                </a:solidFill>
              </a:rPr>
              <a:t>音频理解并</a:t>
            </a:r>
            <a:r>
              <a:rPr lang="zh-CN" altLang="en-US" sz="2665" b="1" dirty="0">
                <a:solidFill>
                  <a:srgbClr val="FF0000"/>
                </a:solidFill>
              </a:rPr>
              <a:t>复述</a:t>
            </a:r>
            <a:endParaRPr lang="zh-CN" altLang="en-US" sz="2665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515235" y="1167765"/>
            <a:ext cx="716216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备考时需认识：</a:t>
            </a:r>
            <a:endParaRPr lang="zh-CN" altLang="en-US" sz="3200"/>
          </a:p>
          <a:p>
            <a:endParaRPr lang="zh-CN" altLang="en-US" sz="3200"/>
          </a:p>
          <a:p>
            <a:r>
              <a:rPr lang="en-US" altLang="zh-CN" sz="3200"/>
              <a:t> 1. </a:t>
            </a:r>
            <a:r>
              <a:rPr lang="zh-CN" altLang="en-US" sz="3200"/>
              <a:t>不是一遍录音听出来都是</a:t>
            </a:r>
            <a:r>
              <a:rPr lang="zh-CN" altLang="en-US" sz="3200">
                <a:solidFill>
                  <a:srgbClr val="FF0000"/>
                </a:solidFill>
              </a:rPr>
              <a:t>错</a:t>
            </a:r>
            <a:endParaRPr lang="zh-CN" altLang="en-US" sz="3200"/>
          </a:p>
          <a:p>
            <a:endParaRPr lang="zh-CN" altLang="en-US" sz="3200"/>
          </a:p>
          <a:p>
            <a:r>
              <a:rPr lang="en-US" altLang="zh-CN" sz="3200"/>
              <a:t> 2. </a:t>
            </a:r>
            <a:r>
              <a:rPr lang="zh-CN" altLang="en-US" sz="3200"/>
              <a:t>对完答案能听出来的都是</a:t>
            </a:r>
            <a:r>
              <a:rPr lang="zh-CN" altLang="en-US" sz="3200">
                <a:solidFill>
                  <a:srgbClr val="FF0000"/>
                </a:solidFill>
              </a:rPr>
              <a:t>假</a:t>
            </a:r>
            <a:endParaRPr lang="zh-CN" altLang="en-US" sz="3200">
              <a:solidFill>
                <a:srgbClr val="FF0000"/>
              </a:solidFill>
            </a:endParaRPr>
          </a:p>
          <a:p>
            <a:endParaRPr lang="zh-CN" altLang="en-US" sz="3200"/>
          </a:p>
          <a:p>
            <a:r>
              <a:rPr lang="en-US" altLang="zh-CN" sz="3200"/>
              <a:t> 3. </a:t>
            </a:r>
            <a:r>
              <a:rPr lang="zh-CN" altLang="en-US" sz="3200"/>
              <a:t>没有反省做再多的题都是</a:t>
            </a:r>
            <a:r>
              <a:rPr lang="zh-CN" altLang="en-US" sz="3200">
                <a:solidFill>
                  <a:srgbClr val="FF0000"/>
                </a:solidFill>
              </a:rPr>
              <a:t>空</a:t>
            </a:r>
            <a:endParaRPr lang="zh-CN" altLang="en-US" sz="3200"/>
          </a:p>
          <a:p>
            <a:endParaRPr lang="zh-CN" altLang="en-US" sz="3200"/>
          </a:p>
          <a:p>
            <a:r>
              <a:rPr lang="en-US" altLang="zh-CN" sz="3200"/>
              <a:t> 4. </a:t>
            </a:r>
            <a:r>
              <a:rPr lang="zh-CN" altLang="en-US" sz="3200"/>
              <a:t>平时努力成绩不达标都是</a:t>
            </a:r>
            <a:r>
              <a:rPr lang="zh-CN" altLang="en-US" sz="3200">
                <a:solidFill>
                  <a:srgbClr val="FF0000"/>
                </a:solidFill>
              </a:rPr>
              <a:t>虚</a:t>
            </a:r>
            <a:endParaRPr lang="zh-CN" altLang="en-US" sz="3200">
              <a:solidFill>
                <a:srgbClr val="FF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408" y="1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2023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题型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 descr="企业微信截图_64599874-6796-47cf-ade6-e602ccdb9f9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63952" y="1556792"/>
            <a:ext cx="6528048" cy="4105528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0" y="908720"/>
            <a:ext cx="6023992" cy="5811188"/>
            <a:chOff x="0" y="908720"/>
            <a:chExt cx="6023992" cy="5811188"/>
          </a:xfrm>
        </p:grpSpPr>
        <p:pic>
          <p:nvPicPr>
            <p:cNvPr id="4" name="图片 3" descr="企业微信截图_617c8117-54ec-4843-b957-8e2adfb8785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908720"/>
              <a:ext cx="6023992" cy="5811188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2586990" y="1241460"/>
              <a:ext cx="360045" cy="31559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地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162425" y="885825"/>
            <a:ext cx="4987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难点与特点（国内考试</a:t>
            </a:r>
            <a:r>
              <a:rPr lang="zh-CN" altLang="en-US" sz="2800"/>
              <a:t>）</a:t>
            </a:r>
            <a:endParaRPr lang="zh-CN" altLang="en-US" sz="2800"/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946150" y="2413635"/>
            <a:ext cx="614045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选择：</a:t>
            </a:r>
            <a:endParaRPr lang="zh-CN" altLang="en-US" b="1"/>
          </a:p>
          <a:p>
            <a:endParaRPr lang="zh-CN" altLang="en-US"/>
          </a:p>
          <a:p>
            <a:r>
              <a:rPr lang="en-US" altLang="zh-CN"/>
              <a:t>What is the possible relation between the two speakers?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 father and son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B boss and secretary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C teacher and student </a:t>
            </a:r>
            <a:endParaRPr lang="en-US" altLang="zh-CN"/>
          </a:p>
        </p:txBody>
      </p:sp>
      <p:sp>
        <p:nvSpPr>
          <p:cNvPr id="4" name="椭圆 3"/>
          <p:cNvSpPr/>
          <p:nvPr/>
        </p:nvSpPr>
        <p:spPr>
          <a:xfrm>
            <a:off x="3076575" y="3009900"/>
            <a:ext cx="876300" cy="32385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353175" y="4114800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FF0000"/>
                </a:solidFill>
              </a:rPr>
              <a:t>assignment</a:t>
            </a:r>
            <a:endParaRPr lang="en-US" altLang="zh-CN" sz="2400" b="1">
              <a:solidFill>
                <a:srgbClr val="FF0000"/>
              </a:solidFill>
            </a:endParaRPr>
          </a:p>
          <a:p>
            <a:endParaRPr lang="en-US" altLang="zh-CN" sz="2400" b="1">
              <a:solidFill>
                <a:srgbClr val="FF0000"/>
              </a:solidFill>
            </a:endParaRPr>
          </a:p>
          <a:p>
            <a:r>
              <a:rPr lang="en-US" altLang="zh-CN" sz="2400" b="1">
                <a:solidFill>
                  <a:srgbClr val="FF0000"/>
                </a:solidFill>
              </a:rPr>
              <a:t>extension</a:t>
            </a:r>
            <a:endParaRPr lang="en-US" altLang="zh-CN" sz="2400" b="1">
              <a:solidFill>
                <a:srgbClr val="FF0000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UNIT_TABLE_BEAUTIFY" val="smartTable{640e8497-8c17-4e88-aa45-2d7a65f3d974}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commondata" val="eyJoZGlkIjoiYjE0Mjg3Y2YyZmIyMjljODU1OTAzM2M1ZjU4YjRjNWQifQ==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UNIT_TABLE_BEAUTIFY" val="smartTable{de1decbb-51ee-4887-8520-50e8b95829fe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7338</Words>
  <Application>WPS 演示</Application>
  <PresentationFormat>宽屏</PresentationFormat>
  <Paragraphs>974</Paragraphs>
  <Slides>78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78</vt:i4>
      </vt:variant>
    </vt:vector>
  </HeadingPairs>
  <TitlesOfParts>
    <vt:vector size="108" baseType="lpstr">
      <vt:lpstr>Arial</vt:lpstr>
      <vt:lpstr>宋体</vt:lpstr>
      <vt:lpstr>Wingdings</vt:lpstr>
      <vt:lpstr>Wingdings</vt:lpstr>
      <vt:lpstr>Times New Roman</vt:lpstr>
      <vt:lpstr>楷体</vt:lpstr>
      <vt:lpstr>Times New Roman Regular</vt:lpstr>
      <vt:lpstr>华文细黑</vt:lpstr>
      <vt:lpstr>Open Sans</vt:lpstr>
      <vt:lpstr>ksdb</vt:lpstr>
      <vt:lpstr>微软雅黑</vt:lpstr>
      <vt:lpstr>Arial Unicode MS</vt:lpstr>
      <vt:lpstr>Calibri</vt:lpstr>
      <vt:lpstr>Comic Sans MS</vt:lpstr>
      <vt:lpstr>Comic Sans MS Regular</vt:lpstr>
      <vt:lpstr>Calibri</vt:lpstr>
      <vt:lpstr>Gill Sans Ultra Bold</vt:lpstr>
      <vt:lpstr>等线</vt:lpstr>
      <vt:lpstr>Comic Sans MS</vt:lpstr>
      <vt:lpstr>Arial</vt:lpstr>
      <vt:lpstr>Times New Roman</vt:lpstr>
      <vt:lpstr>华文楷体</vt:lpstr>
      <vt:lpstr>Wingdings</vt:lpstr>
      <vt:lpstr>华文宋体</vt:lpstr>
      <vt:lpstr>Comic Sans MS Bold</vt:lpstr>
      <vt:lpstr>Goudy Old Style</vt:lpstr>
      <vt:lpstr>Verdana</vt:lpstr>
      <vt:lpstr>Hannotate SC Bold</vt:lpstr>
      <vt:lpstr>HanziPen SC Bold</vt:lpstr>
      <vt:lpstr>WPS</vt:lpstr>
      <vt:lpstr>PowerPoint 演示文稿</vt:lpstr>
      <vt:lpstr>PowerPoint 演示文稿</vt:lpstr>
      <vt:lpstr>雅思听力介绍</vt:lpstr>
      <vt:lpstr>PowerPoint 演示文稿</vt:lpstr>
      <vt:lpstr>PowerPoint 演示文稿</vt:lpstr>
      <vt:lpstr>PowerPoint 演示文稿</vt:lpstr>
      <vt:lpstr>剑18题型分布</vt:lpstr>
      <vt:lpstr>2023第一季度题型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Location</vt:lpstr>
      <vt:lpstr>PowerPoint 演示文稿</vt:lpstr>
      <vt:lpstr>rooms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练习 1: Hiring a public room </vt:lpstr>
      <vt:lpstr>PowerPoint 演示文稿</vt:lpstr>
      <vt:lpstr>PowerPoint 演示文稿</vt:lpstr>
      <vt:lpstr>PowerPoint 演示文稿</vt:lpstr>
      <vt:lpstr>PowerPoint 演示文稿</vt:lpstr>
      <vt:lpstr>答案前置</vt:lpstr>
      <vt:lpstr>答案前置</vt:lpstr>
      <vt:lpstr>PowerPoint 演示文稿</vt:lpstr>
      <vt:lpstr>租房场景：Cost</vt:lpstr>
      <vt:lpstr>Homes</vt:lpstr>
      <vt:lpstr>Homes</vt:lpstr>
      <vt:lpstr>Homes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week</vt:lpstr>
      <vt:lpstr>PowerPoint 演示文稿</vt:lpstr>
      <vt:lpstr>PowerPoint 演示文稿</vt:lpstr>
      <vt:lpstr>PowerPoint 演示文稿</vt:lpstr>
      <vt:lpstr>PowerPoint 演示文稿</vt:lpstr>
      <vt:lpstr>Homework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Alfred</cp:lastModifiedBy>
  <cp:revision>160</cp:revision>
  <dcterms:created xsi:type="dcterms:W3CDTF">2019-06-19T02:08:00Z</dcterms:created>
  <dcterms:modified xsi:type="dcterms:W3CDTF">2024-01-23T10:57:52Z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2052-12.1.0.16250</vt:lpwstr>
  </property>
  <property fmtid="{D5CDD505-2E9C-101B-9397-08002B2CF9AE}" pid="3" name="ICV">
    <vt:lpwstr>3857949940DA4CA8A04D2E90396C2F68_11</vt:lpwstr>
  </property>
</Properties>
</file>